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597" r:id="rId4"/>
    <p:sldId id="598" r:id="rId5"/>
    <p:sldId id="599" r:id="rId6"/>
    <p:sldId id="601" r:id="rId7"/>
    <p:sldId id="600" r:id="rId8"/>
    <p:sldId id="307" r:id="rId9"/>
    <p:sldId id="308" r:id="rId10"/>
    <p:sldId id="309" r:id="rId11"/>
    <p:sldId id="602" r:id="rId12"/>
    <p:sldId id="594" r:id="rId13"/>
    <p:sldId id="603" r:id="rId14"/>
    <p:sldId id="595" r:id="rId15"/>
    <p:sldId id="604" r:id="rId16"/>
    <p:sldId id="605" r:id="rId17"/>
    <p:sldId id="606" r:id="rId18"/>
    <p:sldId id="607" r:id="rId19"/>
    <p:sldId id="609" r:id="rId20"/>
    <p:sldId id="608" r:id="rId21"/>
    <p:sldId id="611" r:id="rId22"/>
    <p:sldId id="612" r:id="rId23"/>
    <p:sldId id="613" r:id="rId24"/>
    <p:sldId id="614" r:id="rId25"/>
    <p:sldId id="615" r:id="rId26"/>
    <p:sldId id="616" r:id="rId27"/>
    <p:sldId id="617" r:id="rId28"/>
    <p:sldId id="618" r:id="rId29"/>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Ubuntu" panose="020B0604020202020204" charset="0"/>
      <p:regular r:id="rId36"/>
      <p:bold r:id="rId37"/>
      <p:italic r:id="rId38"/>
      <p:boldItalic r:id="rId39"/>
    </p:embeddedFont>
    <p:embeddedFont>
      <p:font typeface="Vani" panose="02040502050405020303" pitchFamily="18" charset="0"/>
      <p:regular r:id="rId40"/>
      <p:bold r:id="rId41"/>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9"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27/10/2021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27/10/2021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563672" y="4633021"/>
            <a:ext cx="8367386" cy="646331"/>
          </a:xfrm>
          <a:prstGeom prst="rect">
            <a:avLst/>
          </a:prstGeom>
          <a:noFill/>
        </p:spPr>
        <p:txBody>
          <a:bodyPr wrap="square" rtlCol="0">
            <a:spAutoFit/>
          </a:bodyPr>
          <a:lstStyle/>
          <a:p>
            <a:r>
              <a:rPr lang="es-CO" sz="3600" b="1" dirty="0">
                <a:solidFill>
                  <a:srgbClr val="FF0062"/>
                </a:solidFill>
                <a:latin typeface="Ubuntu" panose="020B0504030602030204" pitchFamily="34" charset="0"/>
              </a:rPr>
              <a:t>Arquitectura WEB y HTML5</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425885" y="3388290"/>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425885" y="2765925"/>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No.1</a:t>
            </a: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1636867" y="1185656"/>
            <a:ext cx="8918266" cy="707758"/>
          </a:xfrm>
          <a:prstGeom prst="rect">
            <a:avLst/>
          </a:prstGeom>
          <a:noFill/>
        </p:spPr>
        <p:txBody>
          <a:bodyPr wrap="square" rtlCol="0">
            <a:spAutoFit/>
          </a:bodyPr>
          <a:lstStyle/>
          <a:p>
            <a:r>
              <a:rPr lang="es-ES" sz="2400" b="1" dirty="0">
                <a:solidFill>
                  <a:schemeClr val="bg2">
                    <a:lumMod val="50000"/>
                  </a:schemeClr>
                </a:solidFill>
                <a:latin typeface="Ubuntu" panose="020B0504030602030204" pitchFamily="34" charset="0"/>
              </a:rPr>
              <a:t>Dominio</a:t>
            </a:r>
          </a:p>
          <a:p>
            <a:endParaRPr lang="es-ES" sz="1599" dirty="0">
              <a:solidFill>
                <a:srgbClr val="C00000"/>
              </a:solidFill>
              <a:latin typeface="Akzidenz-Grotesk BQ Extra Bold"/>
              <a:cs typeface="Akzidenz-Grotesk BQ Extra Bold"/>
            </a:endParaRPr>
          </a:p>
        </p:txBody>
      </p:sp>
      <p:sp>
        <p:nvSpPr>
          <p:cNvPr id="4" name="AutoShape 2" descr="Resultado de imagen para sistemas de informacion"/>
          <p:cNvSpPr>
            <a:spLocks noChangeAspect="1" noChangeArrowheads="1"/>
          </p:cNvSpPr>
          <p:nvPr/>
        </p:nvSpPr>
        <p:spPr bwMode="auto">
          <a:xfrm>
            <a:off x="212881" y="-192438"/>
            <a:ext cx="406024" cy="406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s-CO" sz="2398"/>
          </a:p>
        </p:txBody>
      </p:sp>
      <p:sp>
        <p:nvSpPr>
          <p:cNvPr id="5" name="Rectángulo 4"/>
          <p:cNvSpPr/>
          <p:nvPr/>
        </p:nvSpPr>
        <p:spPr>
          <a:xfrm>
            <a:off x="1062426" y="2118448"/>
            <a:ext cx="7006386" cy="2677656"/>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Es un nombre base que agrupa a un conjunto de equipos o dispositivos y que permite proporcionar nombres de equipo más fácilmente recordables en lugar de una dirección IP numérica. Permiten a cualquier servicio (de red) moverse a otro lugar diferente en la topología de Internet, que tendrá una dirección IP diferente.</a:t>
            </a:r>
          </a:p>
        </p:txBody>
      </p:sp>
      <p:pic>
        <p:nvPicPr>
          <p:cNvPr id="8194" name="Picture 2" descr="http://www.karakana.es/sites/default/files/imagecache/img-full/blog_entry/que-es-un-dominio-de-internet.jpg"/>
          <p:cNvPicPr>
            <a:picLocks noChangeAspect="1" noChangeArrowheads="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19344" r="18155"/>
          <a:stretch/>
        </p:blipFill>
        <p:spPr bwMode="auto">
          <a:xfrm>
            <a:off x="7909723" y="726018"/>
            <a:ext cx="4631352" cy="289292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rot="20531384">
            <a:off x="5265846" y="4930923"/>
            <a:ext cx="6938118" cy="748346"/>
          </a:xfrm>
          <a:prstGeom prst="rect">
            <a:avLst/>
          </a:prstGeom>
          <a:noFill/>
          <a:ln>
            <a:solidFill>
              <a:srgbClr val="FF0000"/>
            </a:solidFill>
            <a:prstDash val="dash"/>
          </a:ln>
        </p:spPr>
        <p:txBody>
          <a:bodyPr wrap="none" rtlCol="0">
            <a:spAutoFit/>
          </a:bodyPr>
          <a:lstStyle/>
          <a:p>
            <a:r>
              <a:rPr lang="es-CO" sz="4263" b="1" dirty="0">
                <a:latin typeface="Vani" panose="020B0502040204020203" pitchFamily="34" charset="0"/>
                <a:cs typeface="Vani" panose="020B0502040204020203" pitchFamily="34" charset="0"/>
              </a:rPr>
              <a:t>http://www.sitio.edu.co</a:t>
            </a:r>
          </a:p>
        </p:txBody>
      </p:sp>
    </p:spTree>
    <p:extLst>
      <p:ext uri="{BB962C8B-B14F-4D97-AF65-F5344CB8AC3E}">
        <p14:creationId xmlns:p14="http://schemas.microsoft.com/office/powerpoint/2010/main" val="110447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069977" y="1149977"/>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ARQUITECTURA DE INFORMACIÓN.</a:t>
            </a:r>
          </a:p>
        </p:txBody>
      </p:sp>
      <p:sp>
        <p:nvSpPr>
          <p:cNvPr id="6" name="Rectángulo 5">
            <a:extLst>
              <a:ext uri="{FF2B5EF4-FFF2-40B4-BE49-F238E27FC236}">
                <a16:creationId xmlns:a16="http://schemas.microsoft.com/office/drawing/2014/main" id="{638179F1-9FF9-452F-8470-509F4F43B105}"/>
              </a:ext>
            </a:extLst>
          </p:cNvPr>
          <p:cNvSpPr/>
          <p:nvPr/>
        </p:nvSpPr>
        <p:spPr>
          <a:xfrm>
            <a:off x="1337425" y="1796308"/>
            <a:ext cx="9517150" cy="4154984"/>
          </a:xfrm>
          <a:prstGeom prst="rect">
            <a:avLst/>
          </a:prstGeom>
        </p:spPr>
        <p:txBody>
          <a:bodyPr wrap="square">
            <a:spAutoFit/>
          </a:bodyPr>
          <a:lstStyle/>
          <a:p>
            <a:pPr algn="just"/>
            <a:r>
              <a:rPr lang="es-CO" sz="2400" b="1" dirty="0">
                <a:solidFill>
                  <a:schemeClr val="bg2">
                    <a:lumMod val="50000"/>
                  </a:schemeClr>
                </a:solidFill>
                <a:latin typeface="Ubuntu" panose="020B0504030602030204" pitchFamily="34" charset="0"/>
              </a:rPr>
              <a:t>Nombres de las páginas: </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Que contenga la palabra clave: </a:t>
            </a:r>
            <a:r>
              <a:rPr lang="es-CO" sz="2400" b="1" dirty="0">
                <a:solidFill>
                  <a:schemeClr val="bg2">
                    <a:lumMod val="50000"/>
                  </a:schemeClr>
                </a:solidFill>
                <a:latin typeface="Ubuntu" panose="020B0504030602030204" pitchFamily="34" charset="0"/>
              </a:rPr>
              <a:t>www.vendetucarro.com</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Cuanto más corta mejor.</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Usar guiones: Siempre que quieras separar palabras en una URL tienes que usar guiones (-) e intentar evitar tipo de separadores como barras bajas y el símbolo +:</a:t>
            </a:r>
          </a:p>
          <a:p>
            <a:pPr marL="800100" lvl="1"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MAL: www.ejemplo.com/ficha_de_un_producto.html</a:t>
            </a:r>
          </a:p>
          <a:p>
            <a:pPr marL="800100" lvl="1"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MAL: www.ejemplo.com/ficha+de+un+producto.html</a:t>
            </a:r>
          </a:p>
          <a:p>
            <a:pPr marL="800100" lvl="1"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BIEN: www.ejemplo.com/ficha-de-un-producto/</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Evitar los caracteres extraños: eñes, tildes o signos de apertura de interrogación.</a:t>
            </a:r>
          </a:p>
        </p:txBody>
      </p:sp>
    </p:spTree>
    <p:extLst>
      <p:ext uri="{BB962C8B-B14F-4D97-AF65-F5344CB8AC3E}">
        <p14:creationId xmlns:p14="http://schemas.microsoft.com/office/powerpoint/2010/main" val="695356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ESTRUCTURA WEB</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0" y="2251553"/>
            <a:ext cx="8370473" cy="1631216"/>
          </a:xfrm>
          <a:prstGeom prst="rect">
            <a:avLst/>
          </a:prstGeom>
        </p:spPr>
        <p:txBody>
          <a:bodyPr wrap="square">
            <a:spAutoFit/>
          </a:bodyPr>
          <a:lstStyle/>
          <a:p>
            <a:pPr algn="just"/>
            <a:r>
              <a:rPr lang="es-CO" sz="2000" b="1" dirty="0">
                <a:solidFill>
                  <a:schemeClr val="bg2">
                    <a:lumMod val="50000"/>
                  </a:schemeClr>
                </a:solidFill>
                <a:latin typeface="Ubuntu" panose="020B0504030602030204" pitchFamily="34" charset="0"/>
              </a:rPr>
              <a:t>Arquitectura Web Horizontal o plana:</a:t>
            </a:r>
          </a:p>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Este tipo de estructura horizontal o plana enlaza las categorías más importantes directamente desde la home, tiene como ventaja principal que crea muy pocos niveles de profundidad, creando una arquitectura muy accesible.</a:t>
            </a:r>
          </a:p>
        </p:txBody>
      </p:sp>
      <p:pic>
        <p:nvPicPr>
          <p:cNvPr id="6146" name="Picture 2" descr="https://victormisa.com/wp-content/uploads/2021/05/estructura-horizontal.png">
            <a:extLst>
              <a:ext uri="{FF2B5EF4-FFF2-40B4-BE49-F238E27FC236}">
                <a16:creationId xmlns:a16="http://schemas.microsoft.com/office/drawing/2014/main" id="{78AEA074-2882-45BD-A9D0-45C4F5D302D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7550" y="3429000"/>
            <a:ext cx="7357736" cy="337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049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ESTRUCTURA WEB</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0" y="2251553"/>
            <a:ext cx="8370473" cy="400110"/>
          </a:xfrm>
          <a:prstGeom prst="rect">
            <a:avLst/>
          </a:prstGeom>
        </p:spPr>
        <p:txBody>
          <a:bodyPr wrap="square">
            <a:spAutoFit/>
          </a:bodyPr>
          <a:lstStyle/>
          <a:p>
            <a:pPr algn="just"/>
            <a:r>
              <a:rPr lang="es-CO" sz="2000" b="1" dirty="0">
                <a:solidFill>
                  <a:schemeClr val="bg2">
                    <a:lumMod val="50000"/>
                  </a:schemeClr>
                </a:solidFill>
                <a:latin typeface="Ubuntu" panose="020B0504030602030204" pitchFamily="34" charset="0"/>
              </a:rPr>
              <a:t>Arquitectura Web Horizontal o plana:</a:t>
            </a:r>
          </a:p>
        </p:txBody>
      </p:sp>
      <p:pic>
        <p:nvPicPr>
          <p:cNvPr id="2" name="Imagen 1">
            <a:extLst>
              <a:ext uri="{FF2B5EF4-FFF2-40B4-BE49-F238E27FC236}">
                <a16:creationId xmlns:a16="http://schemas.microsoft.com/office/drawing/2014/main" id="{13FB9D21-2FDC-4D9C-9648-B923E34975A7}"/>
              </a:ext>
            </a:extLst>
          </p:cNvPr>
          <p:cNvPicPr>
            <a:picLocks noChangeAspect="1"/>
          </p:cNvPicPr>
          <p:nvPr/>
        </p:nvPicPr>
        <p:blipFill>
          <a:blip r:embed="rId2"/>
          <a:stretch>
            <a:fillRect/>
          </a:stretch>
        </p:blipFill>
        <p:spPr>
          <a:xfrm>
            <a:off x="770741" y="3296760"/>
            <a:ext cx="10650518" cy="3115843"/>
          </a:xfrm>
          <a:prstGeom prst="rect">
            <a:avLst/>
          </a:prstGeom>
        </p:spPr>
      </p:pic>
    </p:spTree>
    <p:extLst>
      <p:ext uri="{BB962C8B-B14F-4D97-AF65-F5344CB8AC3E}">
        <p14:creationId xmlns:p14="http://schemas.microsoft.com/office/powerpoint/2010/main" val="2567101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estructura web</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0" y="2251553"/>
            <a:ext cx="5549031" cy="3477875"/>
          </a:xfrm>
          <a:prstGeom prst="rect">
            <a:avLst/>
          </a:prstGeom>
        </p:spPr>
        <p:txBody>
          <a:bodyPr wrap="square">
            <a:spAutoFit/>
          </a:bodyPr>
          <a:lstStyle/>
          <a:p>
            <a:pPr algn="just"/>
            <a:r>
              <a:rPr lang="es-CO" sz="2000" b="1" dirty="0">
                <a:solidFill>
                  <a:schemeClr val="bg2">
                    <a:lumMod val="50000"/>
                  </a:schemeClr>
                </a:solidFill>
                <a:latin typeface="Ubuntu" panose="020B0504030602030204" pitchFamily="34" charset="0"/>
              </a:rPr>
              <a:t>Estructura vertical:</a:t>
            </a:r>
          </a:p>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La arquitectura web vertical está pensada para páginas muy especializadas en determinadas temáticas, lo que supone que haya mayores niveles de clic. Se entiende como vertical ya que se entraría en una categoría, luego en la subcategoría, luego en otra y así sucesivamente debido al nivel de especialización, por lo que no se recomienda sino es estrictamente necesario.</a:t>
            </a:r>
          </a:p>
        </p:txBody>
      </p:sp>
      <p:pic>
        <p:nvPicPr>
          <p:cNvPr id="9218" name="Picture 2" descr="https://victormisa.com/wp-content/uploads/2021/05/estructura-vertical.png">
            <a:extLst>
              <a:ext uri="{FF2B5EF4-FFF2-40B4-BE49-F238E27FC236}">
                <a16:creationId xmlns:a16="http://schemas.microsoft.com/office/drawing/2014/main" id="{84DE7AA6-50C9-4642-818E-CBE9B579B77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9585" y="1872575"/>
            <a:ext cx="5472415" cy="347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54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ntroducción a HTML5 - YouTube">
            <a:extLst>
              <a:ext uri="{FF2B5EF4-FFF2-40B4-BE49-F238E27FC236}">
                <a16:creationId xmlns:a16="http://schemas.microsoft.com/office/drawing/2014/main" id="{92AFFD8E-B4B6-475C-B3C6-04FB19EC5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686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HTML</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0" y="2251553"/>
            <a:ext cx="8843376" cy="3539430"/>
          </a:xfrm>
          <a:prstGeom prst="rect">
            <a:avLst/>
          </a:prstGeom>
        </p:spPr>
        <p:txBody>
          <a:bodyPr wrap="square">
            <a:spAutoFit/>
          </a:bodyPr>
          <a:lstStyle/>
          <a:p>
            <a:pPr algn="just"/>
            <a:r>
              <a:rPr lang="es-CO" sz="3200" b="1" dirty="0" err="1">
                <a:solidFill>
                  <a:schemeClr val="bg2">
                    <a:lumMod val="50000"/>
                  </a:schemeClr>
                </a:solidFill>
                <a:latin typeface="Ubuntu" panose="020B0504030602030204" pitchFamily="34" charset="0"/>
              </a:rPr>
              <a:t>HyperText</a:t>
            </a:r>
            <a:r>
              <a:rPr lang="es-CO" sz="3200" b="1" dirty="0">
                <a:solidFill>
                  <a:schemeClr val="bg2">
                    <a:lumMod val="50000"/>
                  </a:schemeClr>
                </a:solidFill>
                <a:latin typeface="Ubuntu" panose="020B0504030602030204" pitchFamily="34" charset="0"/>
              </a:rPr>
              <a:t> </a:t>
            </a:r>
            <a:r>
              <a:rPr lang="es-CO" sz="3200" b="1" dirty="0" err="1">
                <a:solidFill>
                  <a:schemeClr val="bg2">
                    <a:lumMod val="50000"/>
                  </a:schemeClr>
                </a:solidFill>
                <a:latin typeface="Ubuntu" panose="020B0504030602030204" pitchFamily="34" charset="0"/>
              </a:rPr>
              <a:t>Markup</a:t>
            </a:r>
            <a:r>
              <a:rPr lang="es-CO" sz="3200" b="1" dirty="0">
                <a:solidFill>
                  <a:schemeClr val="bg2">
                    <a:lumMod val="50000"/>
                  </a:schemeClr>
                </a:solidFill>
                <a:latin typeface="Ubuntu" panose="020B0504030602030204" pitchFamily="34" charset="0"/>
              </a:rPr>
              <a:t> </a:t>
            </a:r>
            <a:r>
              <a:rPr lang="es-CO" sz="3200" b="1" dirty="0" err="1">
                <a:solidFill>
                  <a:schemeClr val="bg2">
                    <a:lumMod val="50000"/>
                  </a:schemeClr>
                </a:solidFill>
                <a:latin typeface="Ubuntu" panose="020B0504030602030204" pitchFamily="34" charset="0"/>
              </a:rPr>
              <a:t>Language</a:t>
            </a:r>
            <a:endParaRPr lang="es-CO" sz="3200" b="1" dirty="0">
              <a:solidFill>
                <a:schemeClr val="bg2">
                  <a:lumMod val="50000"/>
                </a:schemeClr>
              </a:solidFill>
              <a:latin typeface="Ubuntu" panose="020B0504030602030204" pitchFamily="34" charset="0"/>
            </a:endParaRPr>
          </a:p>
          <a:p>
            <a:pPr algn="just"/>
            <a:r>
              <a:rPr lang="es-CO" sz="3200" dirty="0">
                <a:solidFill>
                  <a:schemeClr val="bg2">
                    <a:lumMod val="50000"/>
                  </a:schemeClr>
                </a:solidFill>
                <a:latin typeface="Ubuntu" panose="020B0504030602030204" pitchFamily="34" charset="0"/>
              </a:rPr>
              <a:t>Lenguaje de marcas de hipertexto</a:t>
            </a:r>
          </a:p>
          <a:p>
            <a:pPr algn="just"/>
            <a:endParaRPr lang="es-CO" sz="3200" dirty="0">
              <a:solidFill>
                <a:schemeClr val="bg2">
                  <a:lumMod val="50000"/>
                </a:schemeClr>
              </a:solidFill>
              <a:latin typeface="Ubuntu" panose="020B0504030602030204" pitchFamily="34" charset="0"/>
            </a:endParaRPr>
          </a:p>
          <a:p>
            <a:pPr algn="just"/>
            <a:r>
              <a:rPr lang="es-CO" sz="3200" dirty="0">
                <a:solidFill>
                  <a:schemeClr val="bg2">
                    <a:lumMod val="50000"/>
                  </a:schemeClr>
                </a:solidFill>
                <a:latin typeface="Ubuntu" panose="020B0504030602030204" pitchFamily="34" charset="0"/>
              </a:rPr>
              <a:t>Es el lenguaje utilizado para construir páginas web básicas. Es el código que se utiliza para estructurar y desplegar una página web y sus contenidos.</a:t>
            </a:r>
          </a:p>
        </p:txBody>
      </p:sp>
      <p:pic>
        <p:nvPicPr>
          <p:cNvPr id="13314" name="Picture 2" descr="HTML - Wikipedia, la enciclopedia libre">
            <a:extLst>
              <a:ext uri="{FF2B5EF4-FFF2-40B4-BE49-F238E27FC236}">
                <a16:creationId xmlns:a16="http://schemas.microsoft.com/office/drawing/2014/main" id="{3671495D-5A90-4558-B1B0-A826E56FB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301" y="511218"/>
            <a:ext cx="23812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2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49388" y="97285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HTML</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1" y="1400682"/>
            <a:ext cx="9482202" cy="4585871"/>
          </a:xfrm>
          <a:prstGeom prst="rect">
            <a:avLst/>
          </a:prstGeom>
        </p:spPr>
        <p:txBody>
          <a:bodyPr wrap="square">
            <a:spAutoFit/>
          </a:bodyPr>
          <a:lstStyle/>
          <a:p>
            <a:pPr algn="just"/>
            <a:r>
              <a:rPr lang="es-CO" sz="3200" b="1" dirty="0">
                <a:solidFill>
                  <a:schemeClr val="bg2">
                    <a:lumMod val="50000"/>
                  </a:schemeClr>
                </a:solidFill>
                <a:latin typeface="Ubuntu" panose="020B0504030602030204" pitchFamily="34" charset="0"/>
              </a:rPr>
              <a:t>Etiquetas semánticas </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HTML utiliza marcas o etiquetas compuestas de códigos enmarcados por los signos &lt; &gt;. </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Cualquier documento HTML comienza con la etiqueta </a:t>
            </a:r>
            <a:r>
              <a:rPr lang="es-CO" sz="2600" b="1" dirty="0">
                <a:solidFill>
                  <a:srgbClr val="800000"/>
                </a:solidFill>
                <a:latin typeface="Ubuntu" panose="020B0504030602030204" pitchFamily="34" charset="0"/>
              </a:rPr>
              <a:t>&lt;</a:t>
            </a:r>
            <a:r>
              <a:rPr lang="es-CO" sz="2600" b="1" dirty="0" err="1">
                <a:solidFill>
                  <a:srgbClr val="800000"/>
                </a:solidFill>
                <a:latin typeface="Ubuntu" panose="020B0504030602030204" pitchFamily="34" charset="0"/>
              </a:rPr>
              <a:t>html</a:t>
            </a:r>
            <a:r>
              <a:rPr lang="es-CO" sz="2600" b="1" dirty="0">
                <a:solidFill>
                  <a:srgbClr val="800000"/>
                </a:solidFill>
                <a:latin typeface="Ubuntu" panose="020B0504030602030204" pitchFamily="34" charset="0"/>
              </a:rPr>
              <a:t>&gt;</a:t>
            </a:r>
            <a:r>
              <a:rPr lang="es-CO" sz="2600" dirty="0">
                <a:solidFill>
                  <a:schemeClr val="bg2">
                    <a:lumMod val="50000"/>
                  </a:schemeClr>
                </a:solidFill>
                <a:latin typeface="Ubuntu" panose="020B0504030602030204" pitchFamily="34" charset="0"/>
              </a:rPr>
              <a:t> y termina con la etiqueta </a:t>
            </a:r>
            <a:r>
              <a:rPr lang="es-CO" sz="2600" b="1" dirty="0">
                <a:solidFill>
                  <a:srgbClr val="800000"/>
                </a:solidFill>
                <a:latin typeface="Ubuntu" panose="020B0504030602030204" pitchFamily="34" charset="0"/>
              </a:rPr>
              <a:t>&lt;/</a:t>
            </a:r>
            <a:r>
              <a:rPr lang="es-CO" sz="2600" b="1" dirty="0" err="1">
                <a:solidFill>
                  <a:srgbClr val="800000"/>
                </a:solidFill>
                <a:latin typeface="Ubuntu" panose="020B0504030602030204" pitchFamily="34" charset="0"/>
              </a:rPr>
              <a:t>html</a:t>
            </a:r>
            <a:r>
              <a:rPr lang="es-CO" sz="2600" b="1" dirty="0">
                <a:solidFill>
                  <a:srgbClr val="800000"/>
                </a:solidFill>
                <a:latin typeface="Ubuntu" panose="020B0504030602030204" pitchFamily="34" charset="0"/>
              </a:rPr>
              <a:t>&gt;</a:t>
            </a:r>
            <a:r>
              <a:rPr lang="es-CO" sz="2600" dirty="0">
                <a:solidFill>
                  <a:schemeClr val="bg2">
                    <a:lumMod val="50000"/>
                  </a:schemeClr>
                </a:solidFill>
                <a:latin typeface="Ubuntu" panose="020B0504030602030204" pitchFamily="34" charset="0"/>
              </a:rPr>
              <a:t>. </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Dentro existen dos zonas bien identificadas: el encabezamiento, que se identifica con la etiqueta </a:t>
            </a:r>
            <a:r>
              <a:rPr lang="es-CO" sz="2600" b="1" dirty="0">
                <a:solidFill>
                  <a:schemeClr val="bg2">
                    <a:lumMod val="50000"/>
                  </a:schemeClr>
                </a:solidFill>
                <a:latin typeface="Ubuntu" panose="020B0504030602030204" pitchFamily="34" charset="0"/>
              </a:rPr>
              <a:t>&lt;HEAD&gt;</a:t>
            </a:r>
            <a:r>
              <a:rPr lang="es-CO" sz="2600" dirty="0">
                <a:solidFill>
                  <a:schemeClr val="bg2">
                    <a:lumMod val="50000"/>
                  </a:schemeClr>
                </a:solidFill>
                <a:latin typeface="Ubuntu" panose="020B0504030602030204" pitchFamily="34" charset="0"/>
              </a:rPr>
              <a:t> y </a:t>
            </a:r>
            <a:r>
              <a:rPr lang="es-CO" sz="2600" b="1" dirty="0">
                <a:solidFill>
                  <a:schemeClr val="bg2">
                    <a:lumMod val="50000"/>
                  </a:schemeClr>
                </a:solidFill>
                <a:latin typeface="Ubuntu" panose="020B0504030602030204" pitchFamily="34" charset="0"/>
              </a:rPr>
              <a:t>&lt;/HEAD&gt; </a:t>
            </a:r>
            <a:r>
              <a:rPr lang="es-CO" sz="2600" dirty="0">
                <a:solidFill>
                  <a:schemeClr val="bg2">
                    <a:lumMod val="50000"/>
                  </a:schemeClr>
                </a:solidFill>
                <a:latin typeface="Ubuntu" panose="020B0504030602030204" pitchFamily="34" charset="0"/>
              </a:rPr>
              <a:t>y sirve para definir una serie de valores válidos en todo el documento, y el cuerpo del documento, representado por etiqueta </a:t>
            </a:r>
            <a:r>
              <a:rPr lang="es-CO" sz="2600" b="1" dirty="0">
                <a:solidFill>
                  <a:schemeClr val="bg2">
                    <a:lumMod val="50000"/>
                  </a:schemeClr>
                </a:solidFill>
                <a:latin typeface="Ubuntu" panose="020B0504030602030204" pitchFamily="34" charset="0"/>
              </a:rPr>
              <a:t>&lt;BODY&gt; </a:t>
            </a:r>
            <a:r>
              <a:rPr lang="es-CO" sz="2600" dirty="0">
                <a:solidFill>
                  <a:schemeClr val="bg2">
                    <a:lumMod val="50000"/>
                  </a:schemeClr>
                </a:solidFill>
                <a:latin typeface="Ubuntu" panose="020B0504030602030204" pitchFamily="34" charset="0"/>
              </a:rPr>
              <a:t>y </a:t>
            </a:r>
            <a:r>
              <a:rPr lang="es-CO" sz="2600" b="1" dirty="0">
                <a:solidFill>
                  <a:schemeClr val="bg2">
                    <a:lumMod val="50000"/>
                  </a:schemeClr>
                </a:solidFill>
                <a:latin typeface="Ubuntu" panose="020B0504030602030204" pitchFamily="34" charset="0"/>
              </a:rPr>
              <a:t>&lt;/BODY&gt; </a:t>
            </a:r>
            <a:r>
              <a:rPr lang="es-CO" sz="2600" dirty="0">
                <a:solidFill>
                  <a:schemeClr val="bg2">
                    <a:lumMod val="50000"/>
                  </a:schemeClr>
                </a:solidFill>
                <a:latin typeface="Ubuntu" panose="020B0504030602030204" pitchFamily="34" charset="0"/>
              </a:rPr>
              <a:t>que muestra la información del documento.</a:t>
            </a:r>
          </a:p>
        </p:txBody>
      </p:sp>
    </p:spTree>
    <p:extLst>
      <p:ext uri="{BB962C8B-B14F-4D97-AF65-F5344CB8AC3E}">
        <p14:creationId xmlns:p14="http://schemas.microsoft.com/office/powerpoint/2010/main" val="19388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537070" y="1260953"/>
            <a:ext cx="9686250"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básica de un documento HTML</a:t>
            </a:r>
          </a:p>
        </p:txBody>
      </p:sp>
      <p:pic>
        <p:nvPicPr>
          <p:cNvPr id="15364" name="Picture 4" descr="https://assets.sutori.com/user-uploads/image/9eadaf1f-0de6-44bd-950e-c77b437304b4/5578b046552e65b469d1101f3cc96a48.jpeg">
            <a:extLst>
              <a:ext uri="{FF2B5EF4-FFF2-40B4-BE49-F238E27FC236}">
                <a16:creationId xmlns:a16="http://schemas.microsoft.com/office/drawing/2014/main" id="{8B0653E8-C0A7-401C-8CE5-7508991B4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20" t="18248" r="25123"/>
          <a:stretch/>
        </p:blipFill>
        <p:spPr bwMode="auto">
          <a:xfrm>
            <a:off x="2668044" y="1831554"/>
            <a:ext cx="5285983" cy="442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4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537070" y="1260953"/>
            <a:ext cx="9686250"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básica de un documento HTML</a:t>
            </a:r>
          </a:p>
        </p:txBody>
      </p:sp>
      <p:sp>
        <p:nvSpPr>
          <p:cNvPr id="2" name="Rectángulo 1">
            <a:extLst>
              <a:ext uri="{FF2B5EF4-FFF2-40B4-BE49-F238E27FC236}">
                <a16:creationId xmlns:a16="http://schemas.microsoft.com/office/drawing/2014/main" id="{22EA6CB5-EF5A-468E-B862-8112F51FE5A1}"/>
              </a:ext>
            </a:extLst>
          </p:cNvPr>
          <p:cNvSpPr/>
          <p:nvPr/>
        </p:nvSpPr>
        <p:spPr>
          <a:xfrm>
            <a:off x="1870554" y="2099493"/>
            <a:ext cx="6096000" cy="3416320"/>
          </a:xfrm>
          <a:prstGeom prst="rect">
            <a:avLst/>
          </a:prstGeom>
        </p:spPr>
        <p:txBody>
          <a:bodyPr>
            <a:spAutoFit/>
          </a:bodyPr>
          <a:lstStyle/>
          <a:p>
            <a:r>
              <a:rPr lang="es-CO" sz="2400" b="1" dirty="0">
                <a:solidFill>
                  <a:srgbClr val="000000"/>
                </a:solidFill>
                <a:latin typeface="Arial" panose="020B0604020202020204" pitchFamily="34" charset="0"/>
              </a:rPr>
              <a:t>&lt;HTML&gt;</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&lt;HEAD&gt;</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&lt;TITLE&gt;</a:t>
            </a:r>
            <a:r>
              <a:rPr lang="es-CO" sz="2400" dirty="0">
                <a:solidFill>
                  <a:srgbClr val="000000"/>
                </a:solidFill>
                <a:latin typeface="Arial" panose="020B0604020202020204" pitchFamily="34" charset="0"/>
              </a:rPr>
              <a:t>Título de la página</a:t>
            </a:r>
            <a:r>
              <a:rPr lang="es-CO" sz="2400" b="1" dirty="0">
                <a:solidFill>
                  <a:srgbClr val="000000"/>
                </a:solidFill>
                <a:latin typeface="Arial" panose="020B0604020202020204" pitchFamily="34" charset="0"/>
              </a:rPr>
              <a:t>&lt;/TITLE&gt;</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&lt;/HEAD&gt;</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&lt;BODY&gt;</a:t>
            </a:r>
            <a:br>
              <a:rPr lang="es-CO" sz="2400" b="1" dirty="0">
                <a:solidFill>
                  <a:srgbClr val="000000"/>
                </a:solidFill>
                <a:latin typeface="Arial" panose="020B0604020202020204" pitchFamily="34" charset="0"/>
              </a:rPr>
            </a:br>
            <a:r>
              <a:rPr lang="es-CO" sz="2400" dirty="0">
                <a:solidFill>
                  <a:srgbClr val="000000"/>
                </a:solidFill>
                <a:latin typeface="Arial" panose="020B0604020202020204" pitchFamily="34" charset="0"/>
              </a:rPr>
              <a:t>[Aquí se sitúan otras etiquetas que hacen posible visualizar la página]</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&lt;/BODY&gt;</a:t>
            </a:r>
            <a:br>
              <a:rPr lang="es-CO" sz="2400" b="1" dirty="0">
                <a:solidFill>
                  <a:srgbClr val="000000"/>
                </a:solidFill>
                <a:latin typeface="Arial" panose="020B0604020202020204" pitchFamily="34" charset="0"/>
              </a:rPr>
            </a:br>
            <a:r>
              <a:rPr lang="es-CO" sz="2400" b="1" dirty="0">
                <a:solidFill>
                  <a:srgbClr val="000000"/>
                </a:solidFill>
                <a:latin typeface="Arial" panose="020B0604020202020204" pitchFamily="34" charset="0"/>
              </a:rPr>
              <a:t>&lt;/HTML&gt;</a:t>
            </a:r>
            <a:endParaRPr lang="es-CO"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26383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ARQUITECTURA WEB</a:t>
            </a:r>
          </a:p>
        </p:txBody>
      </p:sp>
      <p:sp>
        <p:nvSpPr>
          <p:cNvPr id="5" name="Rectángulo 4">
            <a:extLst>
              <a:ext uri="{FF2B5EF4-FFF2-40B4-BE49-F238E27FC236}">
                <a16:creationId xmlns:a16="http://schemas.microsoft.com/office/drawing/2014/main" id="{0EF677C5-621E-4B42-9FD8-369549C0C5B8}"/>
              </a:ext>
            </a:extLst>
          </p:cNvPr>
          <p:cNvSpPr/>
          <p:nvPr/>
        </p:nvSpPr>
        <p:spPr>
          <a:xfrm>
            <a:off x="1227550" y="2251553"/>
            <a:ext cx="9043792" cy="1015663"/>
          </a:xfrm>
          <a:prstGeom prst="rect">
            <a:avLst/>
          </a:prstGeom>
        </p:spPr>
        <p:txBody>
          <a:bodyPr wrap="square">
            <a:spAutoFit/>
          </a:bodyPr>
          <a:lstStyle/>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Se centra en optimizar la estructura de un sitio web, es decir, organizar las páginas, </a:t>
            </a:r>
            <a:r>
              <a:rPr lang="es-CO" sz="2000" dirty="0" err="1">
                <a:solidFill>
                  <a:schemeClr val="bg2">
                    <a:lumMod val="50000"/>
                  </a:schemeClr>
                </a:solidFill>
                <a:latin typeface="Ubuntu" panose="020B0504030602030204" pitchFamily="34" charset="0"/>
              </a:rPr>
              <a:t>URLs</a:t>
            </a:r>
            <a:r>
              <a:rPr lang="es-CO" sz="2000" dirty="0">
                <a:solidFill>
                  <a:schemeClr val="bg2">
                    <a:lumMod val="50000"/>
                  </a:schemeClr>
                </a:solidFill>
                <a:latin typeface="Ubuntu" panose="020B0504030602030204" pitchFamily="34" charset="0"/>
              </a:rPr>
              <a:t>, enlaces internos y todo aquello que la conforman.</a:t>
            </a:r>
          </a:p>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Busca definir en forma clara la arquitectura de la información.</a:t>
            </a:r>
          </a:p>
        </p:txBody>
      </p:sp>
      <p:pic>
        <p:nvPicPr>
          <p:cNvPr id="1026" name="Picture 2" descr="Arquitectura Web SEO para E-commerce – 4webs">
            <a:extLst>
              <a:ext uri="{FF2B5EF4-FFF2-40B4-BE49-F238E27FC236}">
                <a16:creationId xmlns:a16="http://schemas.microsoft.com/office/drawing/2014/main" id="{54EEA56D-0262-4AAF-AD1C-77C00C6C4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132" y="3869156"/>
            <a:ext cx="4187868" cy="282514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38179F1-9FF9-452F-8470-509F4F43B105}"/>
              </a:ext>
            </a:extLst>
          </p:cNvPr>
          <p:cNvSpPr/>
          <p:nvPr/>
        </p:nvSpPr>
        <p:spPr>
          <a:xfrm>
            <a:off x="1227550" y="3607227"/>
            <a:ext cx="6688899" cy="2554545"/>
          </a:xfrm>
          <a:prstGeom prst="rect">
            <a:avLst/>
          </a:prstGeom>
        </p:spPr>
        <p:txBody>
          <a:bodyPr wrap="square">
            <a:spAutoFit/>
          </a:bodyPr>
          <a:lstStyle/>
          <a:p>
            <a:pPr algn="just"/>
            <a:r>
              <a:rPr lang="es-CO" sz="2000" b="1" dirty="0">
                <a:solidFill>
                  <a:schemeClr val="bg2">
                    <a:lumMod val="50000"/>
                  </a:schemeClr>
                </a:solidFill>
                <a:latin typeface="Ubuntu" panose="020B0504030602030204" pitchFamily="34" charset="0"/>
              </a:rPr>
              <a:t>Recomendaciones</a:t>
            </a:r>
            <a:r>
              <a:rPr lang="es-CO" sz="2000" dirty="0">
                <a:solidFill>
                  <a:schemeClr val="bg2">
                    <a:lumMod val="50000"/>
                  </a:schemeClr>
                </a:solidFill>
                <a:latin typeface="Ubuntu" panose="020B0504030602030204" pitchFamily="34" charset="0"/>
              </a:rPr>
              <a:t>:</a:t>
            </a:r>
          </a:p>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Establecer lo que quieres mostrar.</a:t>
            </a:r>
          </a:p>
          <a:p>
            <a:pPr marL="342900"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Definir los objetivos de los usuarios.</a:t>
            </a:r>
          </a:p>
          <a:p>
            <a:pPr marL="800100" lvl="1"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¿Quiénes son las personas que utilizarán el sitio web?</a:t>
            </a:r>
          </a:p>
          <a:p>
            <a:pPr marL="800100" lvl="1"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¿Qué van a hacer estos usuarios en la web?</a:t>
            </a:r>
          </a:p>
          <a:p>
            <a:pPr marL="800100" lvl="1" indent="-342900" algn="just">
              <a:buFont typeface="Arial" panose="020B0604020202020204" pitchFamily="34" charset="0"/>
              <a:buChar char="•"/>
            </a:pPr>
            <a:r>
              <a:rPr lang="es-CO" sz="2000" dirty="0">
                <a:solidFill>
                  <a:schemeClr val="bg2">
                    <a:lumMod val="50000"/>
                  </a:schemeClr>
                </a:solidFill>
                <a:latin typeface="Ubuntu" panose="020B0504030602030204" pitchFamily="34" charset="0"/>
              </a:rPr>
              <a:t>¿Cuáles son sus metas?</a:t>
            </a:r>
          </a:p>
          <a:p>
            <a:pPr marL="342900" indent="-342900" algn="just">
              <a:buFont typeface="Arial" panose="020B0604020202020204" pitchFamily="34" charset="0"/>
              <a:buChar char="•"/>
            </a:pPr>
            <a:endParaRPr lang="es-CO" sz="20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107712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674857" y="614622"/>
            <a:ext cx="9686250"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Ejemplo</a:t>
            </a:r>
          </a:p>
        </p:txBody>
      </p:sp>
      <p:sp>
        <p:nvSpPr>
          <p:cNvPr id="2" name="Rectángulo 1">
            <a:extLst>
              <a:ext uri="{FF2B5EF4-FFF2-40B4-BE49-F238E27FC236}">
                <a16:creationId xmlns:a16="http://schemas.microsoft.com/office/drawing/2014/main" id="{22EA6CB5-EF5A-468E-B862-8112F51FE5A1}"/>
              </a:ext>
            </a:extLst>
          </p:cNvPr>
          <p:cNvSpPr/>
          <p:nvPr/>
        </p:nvSpPr>
        <p:spPr>
          <a:xfrm>
            <a:off x="1820449" y="1260953"/>
            <a:ext cx="7887221" cy="4893647"/>
          </a:xfrm>
          <a:prstGeom prst="rect">
            <a:avLst/>
          </a:prstGeom>
        </p:spPr>
        <p:txBody>
          <a:bodyPr wrap="square">
            <a:spAutoFit/>
          </a:bodyPr>
          <a:lstStyle/>
          <a:p>
            <a:r>
              <a:rPr lang="es-CO" sz="2400" b="1" dirty="0"/>
              <a:t>&lt;HTML&gt;</a:t>
            </a:r>
            <a:br>
              <a:rPr lang="es-CO" sz="2400" b="1" dirty="0"/>
            </a:br>
            <a:r>
              <a:rPr lang="es-CO" sz="2400" b="1" dirty="0"/>
              <a:t>&lt;HEAD&gt;</a:t>
            </a:r>
            <a:br>
              <a:rPr lang="es-CO" sz="2400" b="1" dirty="0"/>
            </a:br>
            <a:r>
              <a:rPr lang="es-CO" sz="2400" b="1" dirty="0"/>
              <a:t>&lt;TITLE&gt;</a:t>
            </a:r>
            <a:r>
              <a:rPr lang="es-CO" sz="2400" dirty="0"/>
              <a:t>Mi pagina Web</a:t>
            </a:r>
            <a:r>
              <a:rPr lang="es-CO" sz="2400" b="1" dirty="0"/>
              <a:t>&lt;/TITLE&gt;</a:t>
            </a:r>
            <a:br>
              <a:rPr lang="es-CO" sz="2400" b="1" dirty="0"/>
            </a:br>
            <a:r>
              <a:rPr lang="es-CO" sz="2400" b="1" dirty="0"/>
              <a:t>&lt;/HEAD&gt;</a:t>
            </a:r>
            <a:br>
              <a:rPr lang="es-CO" sz="2400" b="1" dirty="0"/>
            </a:br>
            <a:r>
              <a:rPr lang="es-CO" sz="2400" b="1" dirty="0"/>
              <a:t>&lt;BODY&gt;</a:t>
            </a:r>
            <a:br>
              <a:rPr lang="es-CO" sz="2400" b="1" dirty="0"/>
            </a:br>
            <a:r>
              <a:rPr lang="es-CO" sz="2400" b="1" dirty="0"/>
              <a:t>&lt;CENTER&gt;</a:t>
            </a:r>
            <a:br>
              <a:rPr lang="es-CO" sz="2400" b="1" dirty="0"/>
            </a:br>
            <a:r>
              <a:rPr lang="es-CO" sz="2400" b="1" dirty="0"/>
              <a:t>&lt;H1&gt;</a:t>
            </a:r>
            <a:r>
              <a:rPr lang="es-CO" sz="2400" dirty="0"/>
              <a:t>Primera pagina</a:t>
            </a:r>
            <a:r>
              <a:rPr lang="es-CO" sz="2400" b="1" dirty="0"/>
              <a:t>&lt;/H1&gt;</a:t>
            </a:r>
            <a:br>
              <a:rPr lang="es-CO" sz="2400" b="1" dirty="0"/>
            </a:br>
            <a:r>
              <a:rPr lang="es-CO" sz="2400" b="1" dirty="0"/>
              <a:t>&lt;/CENTER&gt;</a:t>
            </a:r>
            <a:br>
              <a:rPr lang="es-CO" sz="2400" b="1" dirty="0"/>
            </a:br>
            <a:r>
              <a:rPr lang="es-CO" sz="2400" b="1" dirty="0"/>
              <a:t>&lt;HR&gt;</a:t>
            </a:r>
            <a:br>
              <a:rPr lang="es-CO" sz="2400" b="1" dirty="0"/>
            </a:br>
            <a:r>
              <a:rPr lang="es-CO" sz="2400" dirty="0"/>
              <a:t>Esta es mi primera pagina, aunque todavía es muy sencilla.</a:t>
            </a:r>
            <a:br>
              <a:rPr lang="es-CO" sz="2400" b="1" dirty="0"/>
            </a:br>
            <a:r>
              <a:rPr lang="es-CO" sz="2400" b="1" dirty="0"/>
              <a:t>&lt;P&gt;</a:t>
            </a:r>
            <a:r>
              <a:rPr lang="es-CO" sz="2400" dirty="0"/>
              <a:t>Aquí va un segundo párrafo.</a:t>
            </a:r>
            <a:br>
              <a:rPr lang="es-CO" sz="2400" b="1" dirty="0"/>
            </a:br>
            <a:r>
              <a:rPr lang="es-CO" sz="2400" b="1" dirty="0"/>
              <a:t>&lt;/BODY&gt;</a:t>
            </a:r>
            <a:br>
              <a:rPr lang="es-CO" sz="2400" b="1" dirty="0"/>
            </a:br>
            <a:r>
              <a:rPr lang="es-CO" sz="2400" b="1" dirty="0"/>
              <a:t>&lt;/HTML&gt;</a:t>
            </a:r>
            <a:endParaRPr lang="es-CO" sz="3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76985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49388" y="97285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Documento HTML5</a:t>
            </a:r>
          </a:p>
        </p:txBody>
      </p:sp>
      <p:sp>
        <p:nvSpPr>
          <p:cNvPr id="5" name="Rectángulo 4">
            <a:extLst>
              <a:ext uri="{FF2B5EF4-FFF2-40B4-BE49-F238E27FC236}">
                <a16:creationId xmlns:a16="http://schemas.microsoft.com/office/drawing/2014/main" id="{0EF677C5-621E-4B42-9FD8-369549C0C5B8}"/>
              </a:ext>
            </a:extLst>
          </p:cNvPr>
          <p:cNvSpPr/>
          <p:nvPr/>
        </p:nvSpPr>
        <p:spPr>
          <a:xfrm>
            <a:off x="1265129" y="1619186"/>
            <a:ext cx="9482202" cy="3293209"/>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Todo documento web debe iniciar con: </a:t>
            </a:r>
            <a:r>
              <a:rPr lang="es-CO" sz="2600" b="1" dirty="0">
                <a:solidFill>
                  <a:srgbClr val="800000"/>
                </a:solidFill>
                <a:latin typeface="Ubuntu" panose="020B0504030602030204" pitchFamily="34" charset="0"/>
              </a:rPr>
              <a:t>&lt;!DOCTYPE </a:t>
            </a:r>
            <a:r>
              <a:rPr lang="es-CO" sz="2600" b="1" dirty="0" err="1">
                <a:solidFill>
                  <a:srgbClr val="800000"/>
                </a:solidFill>
                <a:latin typeface="Ubuntu" panose="020B0504030602030204" pitchFamily="34" charset="0"/>
              </a:rPr>
              <a:t>html</a:t>
            </a:r>
            <a:r>
              <a:rPr lang="es-CO" sz="2600" b="1" dirty="0">
                <a:solidFill>
                  <a:srgbClr val="800000"/>
                </a:solidFill>
                <a:latin typeface="Ubuntu" panose="020B0504030602030204" pitchFamily="34" charset="0"/>
              </a:rPr>
              <a:t>&gt; </a:t>
            </a:r>
            <a:r>
              <a:rPr lang="es-CO" sz="2600" dirty="0">
                <a:solidFill>
                  <a:schemeClr val="bg2">
                    <a:lumMod val="50000"/>
                  </a:schemeClr>
                </a:solidFill>
                <a:latin typeface="Ubuntu" panose="020B0504030602030204" pitchFamily="34" charset="0"/>
              </a:rPr>
              <a:t>De esta manera el documento le está diciendo al navegador que es un documento de tipo HTML5.</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Es importante definir el juego de caracteres que utilizará:</a:t>
            </a:r>
          </a:p>
          <a:p>
            <a:pPr lvl="2" algn="just"/>
            <a:r>
              <a:rPr lang="en-US" sz="2600" b="1" dirty="0">
                <a:solidFill>
                  <a:srgbClr val="800000"/>
                </a:solidFill>
                <a:latin typeface="Ubuntu" panose="020B0504030602030204" pitchFamily="34" charset="0"/>
              </a:rPr>
              <a:t>&lt;head&gt;</a:t>
            </a:r>
          </a:p>
          <a:p>
            <a:pPr lvl="2" algn="just"/>
            <a:r>
              <a:rPr lang="en-US" sz="2600" b="1" dirty="0">
                <a:solidFill>
                  <a:srgbClr val="800000"/>
                </a:solidFill>
                <a:latin typeface="Ubuntu" panose="020B0504030602030204" pitchFamily="34" charset="0"/>
              </a:rPr>
              <a:t>  </a:t>
            </a:r>
            <a:r>
              <a:rPr lang="en-US" sz="2600" dirty="0">
                <a:solidFill>
                  <a:schemeClr val="bg2">
                    <a:lumMod val="50000"/>
                  </a:schemeClr>
                </a:solidFill>
                <a:latin typeface="Ubuntu" panose="020B0504030602030204" pitchFamily="34" charset="0"/>
              </a:rPr>
              <a:t>&lt;meta charset="UTF-8"&gt;</a:t>
            </a:r>
          </a:p>
          <a:p>
            <a:pPr lvl="2" algn="just"/>
            <a:r>
              <a:rPr lang="en-US" sz="2600" b="1" dirty="0">
                <a:solidFill>
                  <a:srgbClr val="800000"/>
                </a:solidFill>
                <a:latin typeface="Ubuntu" panose="020B0504030602030204" pitchFamily="34" charset="0"/>
              </a:rPr>
              <a:t>&lt;/head&gt;</a:t>
            </a:r>
            <a:endParaRPr lang="es-CO" sz="2600" b="1" dirty="0">
              <a:solidFill>
                <a:srgbClr val="800000"/>
              </a:solidFill>
              <a:latin typeface="Ubuntu" panose="020B0504030602030204" pitchFamily="34" charset="0"/>
            </a:endParaRP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 </a:t>
            </a:r>
          </a:p>
        </p:txBody>
      </p:sp>
    </p:spTree>
    <p:extLst>
      <p:ext uri="{BB962C8B-B14F-4D97-AF65-F5344CB8AC3E}">
        <p14:creationId xmlns:p14="http://schemas.microsoft.com/office/powerpoint/2010/main" val="336402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49388" y="972855"/>
            <a:ext cx="10149713"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básica de un Documento HTML5</a:t>
            </a:r>
          </a:p>
        </p:txBody>
      </p:sp>
      <p:sp>
        <p:nvSpPr>
          <p:cNvPr id="5" name="Rectángulo 4">
            <a:extLst>
              <a:ext uri="{FF2B5EF4-FFF2-40B4-BE49-F238E27FC236}">
                <a16:creationId xmlns:a16="http://schemas.microsoft.com/office/drawing/2014/main" id="{0EF677C5-621E-4B42-9FD8-369549C0C5B8}"/>
              </a:ext>
            </a:extLst>
          </p:cNvPr>
          <p:cNvSpPr/>
          <p:nvPr/>
        </p:nvSpPr>
        <p:spPr>
          <a:xfrm>
            <a:off x="1265129" y="1619186"/>
            <a:ext cx="9482202" cy="4093428"/>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&lt;!DOCTYPE </a:t>
            </a:r>
            <a:r>
              <a:rPr lang="es-CO" sz="2600" dirty="0" err="1">
                <a:solidFill>
                  <a:schemeClr val="bg2">
                    <a:lumMod val="50000"/>
                  </a:schemeClr>
                </a:solidFill>
                <a:latin typeface="Ubuntu" panose="020B0504030602030204" pitchFamily="34" charset="0"/>
              </a:rPr>
              <a:t>html</a:t>
            </a:r>
            <a:r>
              <a:rPr lang="es-CO" sz="2600" dirty="0">
                <a:solidFill>
                  <a:schemeClr val="bg2">
                    <a:lumMod val="50000"/>
                  </a:schemeClr>
                </a:solidFill>
                <a:latin typeface="Ubuntu" panose="020B0504030602030204" pitchFamily="34" charset="0"/>
              </a:rPr>
              <a:t>&gt;</a:t>
            </a:r>
          </a:p>
          <a:p>
            <a:pPr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html</a:t>
            </a:r>
            <a:r>
              <a:rPr lang="es-CO" sz="2600" dirty="0">
                <a:solidFill>
                  <a:schemeClr val="bg2">
                    <a:lumMod val="50000"/>
                  </a:schemeClr>
                </a:solidFill>
                <a:latin typeface="Ubuntu" panose="020B0504030602030204" pitchFamily="34" charset="0"/>
              </a:rPr>
              <a:t>&gt;</a:t>
            </a:r>
          </a:p>
          <a:p>
            <a:pPr algn="just"/>
            <a:r>
              <a:rPr lang="es-CO" sz="2600" dirty="0">
                <a:solidFill>
                  <a:schemeClr val="bg2">
                    <a:lumMod val="50000"/>
                  </a:schemeClr>
                </a:solidFill>
                <a:latin typeface="Ubuntu" panose="020B0504030602030204" pitchFamily="34" charset="0"/>
              </a:rPr>
              <a:t>&lt;head&gt;</a:t>
            </a:r>
          </a:p>
          <a:p>
            <a:pPr algn="just"/>
            <a:r>
              <a:rPr lang="es-CO" sz="2600" dirty="0">
                <a:solidFill>
                  <a:schemeClr val="bg2">
                    <a:lumMod val="50000"/>
                  </a:schemeClr>
                </a:solidFill>
                <a:latin typeface="Ubuntu" panose="020B0504030602030204" pitchFamily="34" charset="0"/>
              </a:rPr>
              <a:t>  &lt;meta </a:t>
            </a:r>
            <a:r>
              <a:rPr lang="es-CO" sz="2600" dirty="0" err="1">
                <a:solidFill>
                  <a:schemeClr val="bg2">
                    <a:lumMod val="50000"/>
                  </a:schemeClr>
                </a:solidFill>
                <a:latin typeface="Ubuntu" panose="020B0504030602030204" pitchFamily="34" charset="0"/>
              </a:rPr>
              <a:t>charset</a:t>
            </a:r>
            <a:r>
              <a:rPr lang="es-CO" sz="2600" dirty="0">
                <a:solidFill>
                  <a:schemeClr val="bg2">
                    <a:lumMod val="50000"/>
                  </a:schemeClr>
                </a:solidFill>
                <a:latin typeface="Ubuntu" panose="020B0504030602030204" pitchFamily="34" charset="0"/>
              </a:rPr>
              <a:t>="UTF-8"&gt;</a:t>
            </a:r>
          </a:p>
          <a:p>
            <a:pPr algn="just"/>
            <a:r>
              <a:rPr lang="es-CO" sz="2600" dirty="0">
                <a:solidFill>
                  <a:schemeClr val="bg2">
                    <a:lumMod val="50000"/>
                  </a:schemeClr>
                </a:solidFill>
                <a:latin typeface="Ubuntu" panose="020B0504030602030204" pitchFamily="34" charset="0"/>
              </a:rPr>
              <a:t>  &lt;</a:t>
            </a:r>
            <a:r>
              <a:rPr lang="es-CO" sz="2600" dirty="0" err="1">
                <a:solidFill>
                  <a:schemeClr val="bg2">
                    <a:lumMod val="50000"/>
                  </a:schemeClr>
                </a:solidFill>
                <a:latin typeface="Ubuntu" panose="020B0504030602030204" pitchFamily="34" charset="0"/>
              </a:rPr>
              <a:t>title</a:t>
            </a:r>
            <a:r>
              <a:rPr lang="es-CO" sz="2600" dirty="0">
                <a:solidFill>
                  <a:schemeClr val="bg2">
                    <a:lumMod val="50000"/>
                  </a:schemeClr>
                </a:solidFill>
                <a:latin typeface="Ubuntu" panose="020B0504030602030204" pitchFamily="34" charset="0"/>
              </a:rPr>
              <a:t>&gt;Titulo Documento&lt;/</a:t>
            </a:r>
            <a:r>
              <a:rPr lang="es-CO" sz="2600" dirty="0" err="1">
                <a:solidFill>
                  <a:schemeClr val="bg2">
                    <a:lumMod val="50000"/>
                  </a:schemeClr>
                </a:solidFill>
                <a:latin typeface="Ubuntu" panose="020B0504030602030204" pitchFamily="34" charset="0"/>
              </a:rPr>
              <a:t>title</a:t>
            </a:r>
            <a:r>
              <a:rPr lang="es-CO" sz="2600" dirty="0">
                <a:solidFill>
                  <a:schemeClr val="bg2">
                    <a:lumMod val="50000"/>
                  </a:schemeClr>
                </a:solidFill>
                <a:latin typeface="Ubuntu" panose="020B0504030602030204" pitchFamily="34" charset="0"/>
              </a:rPr>
              <a:t>&gt;</a:t>
            </a:r>
          </a:p>
          <a:p>
            <a:pPr algn="just"/>
            <a:r>
              <a:rPr lang="es-CO" sz="2600" dirty="0">
                <a:solidFill>
                  <a:schemeClr val="bg2">
                    <a:lumMod val="50000"/>
                  </a:schemeClr>
                </a:solidFill>
                <a:latin typeface="Ubuntu" panose="020B0504030602030204" pitchFamily="34" charset="0"/>
              </a:rPr>
              <a:t>&lt;/head&gt;</a:t>
            </a:r>
          </a:p>
          <a:p>
            <a:pPr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body</a:t>
            </a:r>
            <a:r>
              <a:rPr lang="es-CO" sz="2600" dirty="0">
                <a:solidFill>
                  <a:schemeClr val="bg2">
                    <a:lumMod val="50000"/>
                  </a:schemeClr>
                </a:solidFill>
                <a:latin typeface="Ubuntu" panose="020B0504030602030204" pitchFamily="34" charset="0"/>
              </a:rPr>
              <a:t>&gt;</a:t>
            </a:r>
          </a:p>
          <a:p>
            <a:pPr lvl="1" algn="just"/>
            <a:r>
              <a:rPr lang="es-CO" sz="2600" dirty="0">
                <a:solidFill>
                  <a:schemeClr val="bg2">
                    <a:lumMod val="50000"/>
                  </a:schemeClr>
                </a:solidFill>
                <a:latin typeface="Ubuntu" panose="020B0504030602030204" pitchFamily="34" charset="0"/>
              </a:rPr>
              <a:t>&lt;!-- Documento HTML5 --&gt;</a:t>
            </a:r>
          </a:p>
          <a:p>
            <a:pPr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body</a:t>
            </a:r>
            <a:r>
              <a:rPr lang="es-CO" sz="2600" dirty="0">
                <a:solidFill>
                  <a:schemeClr val="bg2">
                    <a:lumMod val="50000"/>
                  </a:schemeClr>
                </a:solidFill>
                <a:latin typeface="Ubuntu" panose="020B0504030602030204" pitchFamily="34" charset="0"/>
              </a:rPr>
              <a:t>&gt;</a:t>
            </a:r>
          </a:p>
          <a:p>
            <a:pPr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html</a:t>
            </a:r>
            <a:r>
              <a:rPr lang="es-CO" sz="2600" dirty="0">
                <a:solidFill>
                  <a:schemeClr val="bg2">
                    <a:lumMod val="50000"/>
                  </a:schemeClr>
                </a:solidFill>
                <a:latin typeface="Ubuntu" panose="020B0504030602030204" pitchFamily="34" charset="0"/>
              </a:rPr>
              <a:t>&gt;</a:t>
            </a:r>
          </a:p>
        </p:txBody>
      </p:sp>
    </p:spTree>
    <p:extLst>
      <p:ext uri="{BB962C8B-B14F-4D97-AF65-F5344CB8AC3E}">
        <p14:creationId xmlns:p14="http://schemas.microsoft.com/office/powerpoint/2010/main" val="56115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61914" y="1248427"/>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de las Etiquetas</a:t>
            </a:r>
          </a:p>
        </p:txBody>
      </p:sp>
      <p:sp>
        <p:nvSpPr>
          <p:cNvPr id="5" name="Rectángulo 4">
            <a:extLst>
              <a:ext uri="{FF2B5EF4-FFF2-40B4-BE49-F238E27FC236}">
                <a16:creationId xmlns:a16="http://schemas.microsoft.com/office/drawing/2014/main" id="{0EF677C5-621E-4B42-9FD8-369549C0C5B8}"/>
              </a:ext>
            </a:extLst>
          </p:cNvPr>
          <p:cNvSpPr/>
          <p:nvPr/>
        </p:nvSpPr>
        <p:spPr>
          <a:xfrm>
            <a:off x="1152395" y="2007492"/>
            <a:ext cx="10346498" cy="3785652"/>
          </a:xfrm>
          <a:prstGeom prst="rect">
            <a:avLst/>
          </a:prstGeom>
        </p:spPr>
        <p:txBody>
          <a:bodyPr wrap="square">
            <a:spAutoFit/>
          </a:bodyPr>
          <a:lstStyle/>
          <a:p>
            <a:pPr algn="just"/>
            <a:r>
              <a:rPr lang="es-CO" sz="4000" dirty="0">
                <a:solidFill>
                  <a:srgbClr val="800000"/>
                </a:solidFill>
                <a:latin typeface="Ubuntu" panose="020B0504030602030204" pitchFamily="34" charset="0"/>
              </a:rPr>
              <a:t>&lt;elemento</a:t>
            </a:r>
            <a:r>
              <a:rPr lang="es-CO" sz="4000" dirty="0">
                <a:solidFill>
                  <a:schemeClr val="bg2">
                    <a:lumMod val="50000"/>
                  </a:schemeClr>
                </a:solidFill>
                <a:latin typeface="Ubuntu" panose="020B0504030602030204" pitchFamily="34" charset="0"/>
              </a:rPr>
              <a:t> </a:t>
            </a:r>
            <a:r>
              <a:rPr lang="es-CO" sz="4000" dirty="0">
                <a:solidFill>
                  <a:schemeClr val="accent1">
                    <a:lumMod val="50000"/>
                  </a:schemeClr>
                </a:solidFill>
                <a:latin typeface="Ubuntu" panose="020B0504030602030204" pitchFamily="34" charset="0"/>
              </a:rPr>
              <a:t>atributo1</a:t>
            </a:r>
            <a:r>
              <a:rPr lang="es-CO" sz="4000" dirty="0">
                <a:solidFill>
                  <a:schemeClr val="accent6">
                    <a:lumMod val="50000"/>
                  </a:schemeClr>
                </a:solidFill>
                <a:latin typeface="Ubuntu" panose="020B0504030602030204" pitchFamily="34" charset="0"/>
              </a:rPr>
              <a:t>=“valor1”</a:t>
            </a:r>
            <a:r>
              <a:rPr lang="es-CO" sz="4000" dirty="0">
                <a:solidFill>
                  <a:schemeClr val="bg2">
                    <a:lumMod val="50000"/>
                  </a:schemeClr>
                </a:solidFill>
                <a:latin typeface="Ubuntu" panose="020B0504030602030204" pitchFamily="34" charset="0"/>
              </a:rPr>
              <a:t>&gt;</a:t>
            </a:r>
          </a:p>
          <a:p>
            <a:pPr algn="just"/>
            <a:r>
              <a:rPr lang="es-CO" sz="4000" dirty="0">
                <a:solidFill>
                  <a:schemeClr val="bg2">
                    <a:lumMod val="50000"/>
                  </a:schemeClr>
                </a:solidFill>
                <a:latin typeface="Ubuntu" panose="020B0504030602030204" pitchFamily="34" charset="0"/>
              </a:rPr>
              <a:t>  Contenido</a:t>
            </a:r>
          </a:p>
          <a:p>
            <a:pPr algn="just"/>
            <a:r>
              <a:rPr lang="es-CO" sz="4000" dirty="0">
                <a:solidFill>
                  <a:srgbClr val="800000"/>
                </a:solidFill>
                <a:latin typeface="Ubuntu" panose="020B0504030602030204" pitchFamily="34" charset="0"/>
              </a:rPr>
              <a:t>&lt;/elemento&gt;</a:t>
            </a:r>
          </a:p>
          <a:p>
            <a:pPr algn="just"/>
            <a:endParaRPr lang="es-CO" sz="4000" dirty="0">
              <a:solidFill>
                <a:srgbClr val="800000"/>
              </a:solidFill>
              <a:latin typeface="Ubuntu" panose="020B0504030602030204" pitchFamily="34" charset="0"/>
            </a:endParaRPr>
          </a:p>
          <a:p>
            <a:r>
              <a:rPr lang="es-CO" sz="4000" dirty="0">
                <a:solidFill>
                  <a:srgbClr val="800000"/>
                </a:solidFill>
                <a:latin typeface="Ubuntu" panose="020B0504030602030204" pitchFamily="34" charset="0"/>
              </a:rPr>
              <a:t>&lt;video </a:t>
            </a:r>
            <a:r>
              <a:rPr lang="es-CO" sz="4000" dirty="0" err="1">
                <a:solidFill>
                  <a:schemeClr val="accent1">
                    <a:lumMod val="50000"/>
                  </a:schemeClr>
                </a:solidFill>
                <a:latin typeface="Ubuntu" panose="020B0504030602030204" pitchFamily="34" charset="0"/>
              </a:rPr>
              <a:t>src</a:t>
            </a:r>
            <a:r>
              <a:rPr lang="es-CO" sz="4000" dirty="0">
                <a:solidFill>
                  <a:schemeClr val="accent6">
                    <a:lumMod val="50000"/>
                  </a:schemeClr>
                </a:solidFill>
                <a:latin typeface="Ubuntu" panose="020B0504030602030204" pitchFamily="34" charset="0"/>
              </a:rPr>
              <a:t>="</a:t>
            </a:r>
            <a:r>
              <a:rPr lang="es-CO" sz="4000" dirty="0" err="1">
                <a:solidFill>
                  <a:schemeClr val="accent6">
                    <a:lumMod val="50000"/>
                  </a:schemeClr>
                </a:solidFill>
                <a:latin typeface="Ubuntu" panose="020B0504030602030204" pitchFamily="34" charset="0"/>
              </a:rPr>
              <a:t>movie.ogv</a:t>
            </a:r>
            <a:r>
              <a:rPr lang="es-CO" sz="4000" dirty="0">
                <a:solidFill>
                  <a:schemeClr val="accent6">
                    <a:lumMod val="50000"/>
                  </a:schemeClr>
                </a:solidFill>
                <a:latin typeface="Ubuntu" panose="020B0504030602030204" pitchFamily="34" charset="0"/>
              </a:rPr>
              <a:t>“ </a:t>
            </a:r>
            <a:r>
              <a:rPr lang="es-CO" sz="4000" dirty="0">
                <a:solidFill>
                  <a:schemeClr val="accent1">
                    <a:lumMod val="50000"/>
                  </a:schemeClr>
                </a:solidFill>
                <a:latin typeface="Ubuntu" panose="020B0504030602030204" pitchFamily="34" charset="0"/>
              </a:rPr>
              <a:t>poster</a:t>
            </a:r>
            <a:r>
              <a:rPr lang="es-CO" sz="4000" dirty="0">
                <a:solidFill>
                  <a:schemeClr val="accent6">
                    <a:lumMod val="50000"/>
                  </a:schemeClr>
                </a:solidFill>
                <a:latin typeface="Ubuntu" panose="020B0504030602030204" pitchFamily="34" charset="0"/>
              </a:rPr>
              <a:t>=”poster.jpg”</a:t>
            </a:r>
          </a:p>
          <a:p>
            <a:r>
              <a:rPr lang="es-CO" sz="4000" dirty="0" err="1">
                <a:solidFill>
                  <a:schemeClr val="accent1">
                    <a:lumMod val="50000"/>
                  </a:schemeClr>
                </a:solidFill>
                <a:latin typeface="Ubuntu" panose="020B0504030602030204" pitchFamily="34" charset="0"/>
              </a:rPr>
              <a:t>autoplay</a:t>
            </a:r>
            <a:r>
              <a:rPr lang="es-CO" sz="4000" dirty="0">
                <a:solidFill>
                  <a:schemeClr val="accent1">
                    <a:lumMod val="50000"/>
                  </a:schemeClr>
                </a:solidFill>
                <a:latin typeface="Ubuntu" panose="020B0504030602030204" pitchFamily="34" charset="0"/>
              </a:rPr>
              <a:t> </a:t>
            </a:r>
            <a:r>
              <a:rPr lang="es-CO" sz="4000" dirty="0" err="1">
                <a:solidFill>
                  <a:schemeClr val="accent1">
                    <a:lumMod val="50000"/>
                  </a:schemeClr>
                </a:solidFill>
                <a:latin typeface="Ubuntu" panose="020B0504030602030204" pitchFamily="34" charset="0"/>
              </a:rPr>
              <a:t>loop</a:t>
            </a:r>
            <a:r>
              <a:rPr lang="es-CO" sz="4000" dirty="0">
                <a:solidFill>
                  <a:schemeClr val="accent1">
                    <a:lumMod val="50000"/>
                  </a:schemeClr>
                </a:solidFill>
                <a:latin typeface="Ubuntu" panose="020B0504030602030204" pitchFamily="34" charset="0"/>
              </a:rPr>
              <a:t> </a:t>
            </a:r>
            <a:r>
              <a:rPr lang="es-CO" sz="4000" dirty="0" err="1">
                <a:solidFill>
                  <a:schemeClr val="accent1">
                    <a:lumMod val="50000"/>
                  </a:schemeClr>
                </a:solidFill>
                <a:latin typeface="Ubuntu" panose="020B0504030602030204" pitchFamily="34" charset="0"/>
              </a:rPr>
              <a:t>controls</a:t>
            </a:r>
            <a:r>
              <a:rPr lang="es-CO" sz="4000" dirty="0">
                <a:solidFill>
                  <a:srgbClr val="800000"/>
                </a:solidFill>
                <a:latin typeface="Ubuntu" panose="020B0504030602030204" pitchFamily="34" charset="0"/>
              </a:rPr>
              <a:t>&gt;&lt;/video&gt;</a:t>
            </a:r>
            <a:endParaRPr lang="es-CO" sz="4400" dirty="0">
              <a:solidFill>
                <a:srgbClr val="800000"/>
              </a:solidFill>
              <a:latin typeface="Ubuntu" panose="020B0504030602030204" pitchFamily="34" charset="0"/>
            </a:endParaRPr>
          </a:p>
        </p:txBody>
      </p:sp>
    </p:spTree>
    <p:extLst>
      <p:ext uri="{BB962C8B-B14F-4D97-AF65-F5344CB8AC3E}">
        <p14:creationId xmlns:p14="http://schemas.microsoft.com/office/powerpoint/2010/main" val="1868239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61914" y="1248427"/>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Algunas etiquetas</a:t>
            </a:r>
          </a:p>
        </p:txBody>
      </p:sp>
      <p:sp>
        <p:nvSpPr>
          <p:cNvPr id="5" name="Rectángulo 4">
            <a:extLst>
              <a:ext uri="{FF2B5EF4-FFF2-40B4-BE49-F238E27FC236}">
                <a16:creationId xmlns:a16="http://schemas.microsoft.com/office/drawing/2014/main" id="{0EF677C5-621E-4B42-9FD8-369549C0C5B8}"/>
              </a:ext>
            </a:extLst>
          </p:cNvPr>
          <p:cNvSpPr/>
          <p:nvPr/>
        </p:nvSpPr>
        <p:spPr>
          <a:xfrm>
            <a:off x="1152395" y="2007492"/>
            <a:ext cx="10346498" cy="4093428"/>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&lt;</a:t>
            </a:r>
            <a:r>
              <a:rPr lang="es-CO" sz="2600" b="1" dirty="0" err="1">
                <a:solidFill>
                  <a:schemeClr val="bg2">
                    <a:lumMod val="50000"/>
                  </a:schemeClr>
                </a:solidFill>
                <a:latin typeface="Ubuntu" panose="020B0504030602030204" pitchFamily="34" charset="0"/>
              </a:rPr>
              <a:t>br</a:t>
            </a:r>
            <a:r>
              <a:rPr lang="es-CO" sz="2600" b="1" dirty="0">
                <a:solidFill>
                  <a:schemeClr val="bg2">
                    <a:lumMod val="50000"/>
                  </a:schemeClr>
                </a:solidFill>
                <a:latin typeface="Ubuntu" panose="020B0504030602030204" pitchFamily="34" charset="0"/>
              </a:rPr>
              <a:t>&gt; </a:t>
            </a:r>
            <a:r>
              <a:rPr lang="es-CO" sz="2600" dirty="0">
                <a:solidFill>
                  <a:schemeClr val="bg2">
                    <a:lumMod val="50000"/>
                  </a:schemeClr>
                </a:solidFill>
                <a:latin typeface="Ubuntu" panose="020B0504030602030204" pitchFamily="34" charset="0"/>
              </a:rPr>
              <a:t>cambio de línea.</a:t>
            </a:r>
          </a:p>
          <a:p>
            <a:pPr algn="just"/>
            <a:r>
              <a:rPr lang="es-CO" sz="2600" b="1" dirty="0">
                <a:solidFill>
                  <a:schemeClr val="bg2">
                    <a:lumMod val="50000"/>
                  </a:schemeClr>
                </a:solidFill>
                <a:latin typeface="Ubuntu" panose="020B0504030602030204" pitchFamily="34" charset="0"/>
              </a:rPr>
              <a:t>&lt;</a:t>
            </a:r>
            <a:r>
              <a:rPr lang="es-CO" sz="2600" b="1" dirty="0" err="1">
                <a:solidFill>
                  <a:schemeClr val="bg2">
                    <a:lumMod val="50000"/>
                  </a:schemeClr>
                </a:solidFill>
                <a:latin typeface="Ubuntu" panose="020B0504030602030204" pitchFamily="34" charset="0"/>
              </a:rPr>
              <a:t>wbr</a:t>
            </a:r>
            <a:r>
              <a:rPr lang="es-CO" sz="2600" b="1" dirty="0">
                <a:solidFill>
                  <a:schemeClr val="bg2">
                    <a:lumMod val="50000"/>
                  </a:schemeClr>
                </a:solidFill>
                <a:latin typeface="Ubuntu" panose="020B0504030602030204" pitchFamily="34" charset="0"/>
              </a:rPr>
              <a:t>&gt; </a:t>
            </a:r>
            <a:r>
              <a:rPr lang="es-CO" sz="2600" dirty="0">
                <a:solidFill>
                  <a:schemeClr val="bg2">
                    <a:lumMod val="50000"/>
                  </a:schemeClr>
                </a:solidFill>
                <a:latin typeface="Ubuntu" panose="020B0504030602030204" pitchFamily="34" charset="0"/>
              </a:rPr>
              <a:t>cambio de línea de acuerdo al ancho de la pantalla.</a:t>
            </a:r>
          </a:p>
          <a:p>
            <a:pPr algn="just"/>
            <a:r>
              <a:rPr lang="es-CO" sz="2600" b="1" dirty="0">
                <a:solidFill>
                  <a:schemeClr val="bg2">
                    <a:lumMod val="50000"/>
                  </a:schemeClr>
                </a:solidFill>
                <a:latin typeface="Ubuntu" panose="020B0504030602030204" pitchFamily="34" charset="0"/>
              </a:rPr>
              <a:t>&lt;</a:t>
            </a:r>
            <a:r>
              <a:rPr lang="es-CO" sz="2600" b="1" dirty="0" err="1">
                <a:solidFill>
                  <a:schemeClr val="bg2">
                    <a:lumMod val="50000"/>
                  </a:schemeClr>
                </a:solidFill>
                <a:latin typeface="Ubuntu" panose="020B0504030602030204" pitchFamily="34" charset="0"/>
              </a:rPr>
              <a:t>mark</a:t>
            </a:r>
            <a:r>
              <a:rPr lang="es-CO" sz="2600" b="1" dirty="0">
                <a:solidFill>
                  <a:schemeClr val="bg2">
                    <a:lumMod val="50000"/>
                  </a:schemeClr>
                </a:solidFill>
                <a:latin typeface="Ubuntu" panose="020B0504030602030204" pitchFamily="34" charset="0"/>
              </a:rPr>
              <a:t>&gt; &lt;/</a:t>
            </a:r>
            <a:r>
              <a:rPr lang="es-CO" sz="2600" b="1" dirty="0" err="1">
                <a:solidFill>
                  <a:schemeClr val="bg2">
                    <a:lumMod val="50000"/>
                  </a:schemeClr>
                </a:solidFill>
                <a:latin typeface="Ubuntu" panose="020B0504030602030204" pitchFamily="34" charset="0"/>
              </a:rPr>
              <a:t>mark</a:t>
            </a:r>
            <a:r>
              <a:rPr lang="es-CO" sz="2600" b="1" dirty="0">
                <a:solidFill>
                  <a:schemeClr val="bg2">
                    <a:lumMod val="50000"/>
                  </a:schemeClr>
                </a:solidFill>
                <a:latin typeface="Ubuntu" panose="020B0504030602030204" pitchFamily="34" charset="0"/>
              </a:rPr>
              <a:t>&gt;</a:t>
            </a:r>
            <a:r>
              <a:rPr lang="es-CO" sz="2600" dirty="0">
                <a:solidFill>
                  <a:schemeClr val="bg2">
                    <a:lumMod val="50000"/>
                  </a:schemeClr>
                </a:solidFill>
                <a:latin typeface="Ubuntu" panose="020B0504030602030204" pitchFamily="34" charset="0"/>
              </a:rPr>
              <a:t> Texto resaltado.</a:t>
            </a:r>
          </a:p>
          <a:p>
            <a:pPr algn="just"/>
            <a:r>
              <a:rPr lang="es-CO" sz="2600" b="1" dirty="0">
                <a:solidFill>
                  <a:schemeClr val="bg2">
                    <a:lumMod val="50000"/>
                  </a:schemeClr>
                </a:solidFill>
                <a:latin typeface="Ubuntu" panose="020B0504030602030204" pitchFamily="34" charset="0"/>
              </a:rPr>
              <a:t>&lt;figure&gt;</a:t>
            </a:r>
          </a:p>
          <a:p>
            <a:pPr lvl="1"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img</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src</a:t>
            </a:r>
            <a:r>
              <a:rPr lang="es-CO" sz="2600" dirty="0">
                <a:solidFill>
                  <a:schemeClr val="bg2">
                    <a:lumMod val="50000"/>
                  </a:schemeClr>
                </a:solidFill>
                <a:latin typeface="Ubuntu" panose="020B0504030602030204" pitchFamily="34" charset="0"/>
              </a:rPr>
              <a:t>="firefox.png" </a:t>
            </a:r>
            <a:r>
              <a:rPr lang="es-CO" sz="2600" dirty="0" err="1">
                <a:solidFill>
                  <a:schemeClr val="bg2">
                    <a:lumMod val="50000"/>
                  </a:schemeClr>
                </a:solidFill>
                <a:latin typeface="Ubuntu" panose="020B0504030602030204" pitchFamily="34" charset="0"/>
              </a:rPr>
              <a:t>alt</a:t>
            </a:r>
            <a:r>
              <a:rPr lang="es-CO" sz="2600" dirty="0">
                <a:solidFill>
                  <a:schemeClr val="bg2">
                    <a:lumMod val="50000"/>
                  </a:schemeClr>
                </a:solidFill>
                <a:latin typeface="Ubuntu" panose="020B0504030602030204" pitchFamily="34" charset="0"/>
              </a:rPr>
              <a:t>="Firefox browser"&gt;</a:t>
            </a:r>
          </a:p>
          <a:p>
            <a:pPr lvl="1"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img</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src</a:t>
            </a:r>
            <a:r>
              <a:rPr lang="es-CO" sz="2600" dirty="0">
                <a:solidFill>
                  <a:schemeClr val="bg2">
                    <a:lumMod val="50000"/>
                  </a:schemeClr>
                </a:solidFill>
                <a:latin typeface="Ubuntu" panose="020B0504030602030204" pitchFamily="34" charset="0"/>
              </a:rPr>
              <a:t>="thunderbird.png" </a:t>
            </a:r>
            <a:r>
              <a:rPr lang="es-CO" sz="2600" dirty="0" err="1">
                <a:solidFill>
                  <a:schemeClr val="bg2">
                    <a:lumMod val="50000"/>
                  </a:schemeClr>
                </a:solidFill>
                <a:latin typeface="Ubuntu" panose="020B0504030602030204" pitchFamily="34" charset="0"/>
              </a:rPr>
              <a:t>alt</a:t>
            </a:r>
            <a:r>
              <a:rPr lang="es-CO" sz="2600" dirty="0">
                <a:solidFill>
                  <a:schemeClr val="bg2">
                    <a:lumMod val="50000"/>
                  </a:schemeClr>
                </a:solidFill>
                <a:latin typeface="Ubuntu" panose="020B0504030602030204" pitchFamily="34" charset="0"/>
              </a:rPr>
              <a:t>="</a:t>
            </a:r>
            <a:r>
              <a:rPr lang="es-CO" sz="2600" dirty="0" err="1">
                <a:solidFill>
                  <a:schemeClr val="bg2">
                    <a:lumMod val="50000"/>
                  </a:schemeClr>
                </a:solidFill>
                <a:latin typeface="Ubuntu" panose="020B0504030602030204" pitchFamily="34" charset="0"/>
              </a:rPr>
              <a:t>Thunderbird</a:t>
            </a:r>
            <a:r>
              <a:rPr lang="es-CO" sz="2600" dirty="0">
                <a:solidFill>
                  <a:schemeClr val="bg2">
                    <a:lumMod val="50000"/>
                  </a:schemeClr>
                </a:solidFill>
                <a:latin typeface="Ubuntu" panose="020B0504030602030204" pitchFamily="34" charset="0"/>
              </a:rPr>
              <a:t> e-mail </a:t>
            </a:r>
            <a:r>
              <a:rPr lang="es-CO" sz="2600" dirty="0" err="1">
                <a:solidFill>
                  <a:schemeClr val="bg2">
                    <a:lumMod val="50000"/>
                  </a:schemeClr>
                </a:solidFill>
                <a:latin typeface="Ubuntu" panose="020B0504030602030204" pitchFamily="34" charset="0"/>
              </a:rPr>
              <a:t>client</a:t>
            </a:r>
            <a:r>
              <a:rPr lang="es-CO" sz="2600" dirty="0">
                <a:solidFill>
                  <a:schemeClr val="bg2">
                    <a:lumMod val="50000"/>
                  </a:schemeClr>
                </a:solidFill>
                <a:latin typeface="Ubuntu" panose="020B0504030602030204" pitchFamily="34" charset="0"/>
              </a:rPr>
              <a:t>"&gt;</a:t>
            </a:r>
          </a:p>
          <a:p>
            <a:pPr lvl="1"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img</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src</a:t>
            </a:r>
            <a:r>
              <a:rPr lang="es-CO" sz="2600" dirty="0">
                <a:solidFill>
                  <a:schemeClr val="bg2">
                    <a:lumMod val="50000"/>
                  </a:schemeClr>
                </a:solidFill>
                <a:latin typeface="Ubuntu" panose="020B0504030602030204" pitchFamily="34" charset="0"/>
              </a:rPr>
              <a:t>="sunbird.png" </a:t>
            </a:r>
            <a:r>
              <a:rPr lang="es-CO" sz="2600" dirty="0" err="1">
                <a:solidFill>
                  <a:schemeClr val="bg2">
                    <a:lumMod val="50000"/>
                  </a:schemeClr>
                </a:solidFill>
                <a:latin typeface="Ubuntu" panose="020B0504030602030204" pitchFamily="34" charset="0"/>
              </a:rPr>
              <a:t>alt</a:t>
            </a:r>
            <a:r>
              <a:rPr lang="es-CO" sz="2600" dirty="0">
                <a:solidFill>
                  <a:schemeClr val="bg2">
                    <a:lumMod val="50000"/>
                  </a:schemeClr>
                </a:solidFill>
                <a:latin typeface="Ubuntu" panose="020B0504030602030204" pitchFamily="34" charset="0"/>
              </a:rPr>
              <a:t>="</a:t>
            </a:r>
            <a:r>
              <a:rPr lang="es-CO" sz="2600" dirty="0" err="1">
                <a:solidFill>
                  <a:schemeClr val="bg2">
                    <a:lumMod val="50000"/>
                  </a:schemeClr>
                </a:solidFill>
                <a:latin typeface="Ubuntu" panose="020B0504030602030204" pitchFamily="34" charset="0"/>
              </a:rPr>
              <a:t>Sunbird</a:t>
            </a:r>
            <a:r>
              <a:rPr lang="es-CO" sz="2600" dirty="0">
                <a:solidFill>
                  <a:schemeClr val="bg2">
                    <a:lumMod val="50000"/>
                  </a:schemeClr>
                </a:solidFill>
                <a:latin typeface="Ubuntu" panose="020B0504030602030204" pitchFamily="34" charset="0"/>
              </a:rPr>
              <a:t>"&gt;</a:t>
            </a:r>
          </a:p>
          <a:p>
            <a:pPr lvl="1" algn="just"/>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figcaption</a:t>
            </a:r>
            <a:r>
              <a:rPr lang="es-CO" sz="2600" dirty="0">
                <a:solidFill>
                  <a:schemeClr val="bg2">
                    <a:lumMod val="50000"/>
                  </a:schemeClr>
                </a:solidFill>
                <a:latin typeface="Ubuntu" panose="020B0504030602030204" pitchFamily="34" charset="0"/>
              </a:rPr>
              <a:t>&gt;Logotipos de tres programas desarrollados</a:t>
            </a:r>
          </a:p>
          <a:p>
            <a:pPr lvl="1" algn="just"/>
            <a:r>
              <a:rPr lang="es-CO" sz="2600" dirty="0">
                <a:solidFill>
                  <a:schemeClr val="bg2">
                    <a:lumMod val="50000"/>
                  </a:schemeClr>
                </a:solidFill>
                <a:latin typeface="Ubuntu" panose="020B0504030602030204" pitchFamily="34" charset="0"/>
              </a:rPr>
              <a:t>por Mozilla: </a:t>
            </a:r>
            <a:r>
              <a:rPr lang="es-CO" sz="2600" dirty="0" err="1">
                <a:solidFill>
                  <a:schemeClr val="bg2">
                    <a:lumMod val="50000"/>
                  </a:schemeClr>
                </a:solidFill>
                <a:latin typeface="Ubuntu" panose="020B0504030602030204" pitchFamily="34" charset="0"/>
              </a:rPr>
              <a:t>Firefox,Thunderbird</a:t>
            </a:r>
            <a:r>
              <a:rPr lang="es-CO" sz="2600" dirty="0">
                <a:solidFill>
                  <a:schemeClr val="bg2">
                    <a:lumMod val="50000"/>
                  </a:schemeClr>
                </a:solidFill>
                <a:latin typeface="Ubuntu" panose="020B0504030602030204" pitchFamily="34" charset="0"/>
              </a:rPr>
              <a:t> y </a:t>
            </a:r>
            <a:r>
              <a:rPr lang="es-CO" sz="2600" dirty="0" err="1">
                <a:solidFill>
                  <a:schemeClr val="bg2">
                    <a:lumMod val="50000"/>
                  </a:schemeClr>
                </a:solidFill>
                <a:latin typeface="Ubuntu" panose="020B0504030602030204" pitchFamily="34" charset="0"/>
              </a:rPr>
              <a:t>Sunbird</a:t>
            </a:r>
            <a:r>
              <a:rPr lang="es-CO" sz="2600" dirty="0">
                <a:solidFill>
                  <a:schemeClr val="bg2">
                    <a:lumMod val="50000"/>
                  </a:schemeClr>
                </a:solidFill>
                <a:latin typeface="Ubuntu" panose="020B0504030602030204" pitchFamily="34" charset="0"/>
              </a:rPr>
              <a:t>&lt;/</a:t>
            </a:r>
            <a:r>
              <a:rPr lang="es-CO" sz="2600" dirty="0" err="1">
                <a:solidFill>
                  <a:schemeClr val="bg2">
                    <a:lumMod val="50000"/>
                  </a:schemeClr>
                </a:solidFill>
                <a:latin typeface="Ubuntu" panose="020B0504030602030204" pitchFamily="34" charset="0"/>
              </a:rPr>
              <a:t>figcaption</a:t>
            </a:r>
            <a:r>
              <a:rPr lang="es-CO" sz="2600" dirty="0">
                <a:solidFill>
                  <a:schemeClr val="bg2">
                    <a:lumMod val="50000"/>
                  </a:schemeClr>
                </a:solidFill>
                <a:latin typeface="Ubuntu" panose="020B0504030602030204" pitchFamily="34" charset="0"/>
              </a:rPr>
              <a:t>&gt;</a:t>
            </a:r>
          </a:p>
          <a:p>
            <a:pPr algn="just"/>
            <a:r>
              <a:rPr lang="es-CO" sz="2600" b="1" dirty="0">
                <a:solidFill>
                  <a:schemeClr val="bg2">
                    <a:lumMod val="50000"/>
                  </a:schemeClr>
                </a:solidFill>
                <a:latin typeface="Ubuntu" panose="020B0504030602030204" pitchFamily="34" charset="0"/>
              </a:rPr>
              <a:t>&lt;/figure&gt;</a:t>
            </a:r>
          </a:p>
        </p:txBody>
      </p:sp>
    </p:spTree>
    <p:extLst>
      <p:ext uri="{BB962C8B-B14F-4D97-AF65-F5344CB8AC3E}">
        <p14:creationId xmlns:p14="http://schemas.microsoft.com/office/powerpoint/2010/main" val="158340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61914" y="1248427"/>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semántica de HTML5</a:t>
            </a:r>
          </a:p>
        </p:txBody>
      </p:sp>
      <p:pic>
        <p:nvPicPr>
          <p:cNvPr id="1026" name="Picture 2" descr="HTML5">
            <a:extLst>
              <a:ext uri="{FF2B5EF4-FFF2-40B4-BE49-F238E27FC236}">
                <a16:creationId xmlns:a16="http://schemas.microsoft.com/office/drawing/2014/main" id="{05A8DCFE-5A3B-440C-A544-31398D6B6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95" y="2057269"/>
            <a:ext cx="6493963" cy="438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22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422255" y="3105834"/>
            <a:ext cx="4888782" cy="1200329"/>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semántica de HTML5</a:t>
            </a:r>
          </a:p>
        </p:txBody>
      </p:sp>
      <p:pic>
        <p:nvPicPr>
          <p:cNvPr id="2050" name="Picture 2">
            <a:extLst>
              <a:ext uri="{FF2B5EF4-FFF2-40B4-BE49-F238E27FC236}">
                <a16:creationId xmlns:a16="http://schemas.microsoft.com/office/drawing/2014/main" id="{2D908A53-E1E2-4046-89EB-6FAAFA54E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926" y="190911"/>
            <a:ext cx="5749447" cy="609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496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422255" y="3105834"/>
            <a:ext cx="4888782" cy="1200329"/>
          </a:xfrm>
          <a:prstGeom prst="rect">
            <a:avLst/>
          </a:prstGeom>
        </p:spPr>
        <p:txBody>
          <a:bodyPr wrap="square">
            <a:spAutoFit/>
          </a:bodyPr>
          <a:lstStyle/>
          <a:p>
            <a:pPr algn="ctr"/>
            <a:r>
              <a:rPr lang="es-CO" sz="3600" b="1" dirty="0">
                <a:solidFill>
                  <a:srgbClr val="FF0062"/>
                </a:solidFill>
                <a:latin typeface="Ubuntu" panose="020B0504030602030204" pitchFamily="34" charset="0"/>
              </a:rPr>
              <a:t>Estructura semántica de HTML5</a:t>
            </a:r>
          </a:p>
        </p:txBody>
      </p:sp>
      <p:pic>
        <p:nvPicPr>
          <p:cNvPr id="5" name="Imagen 4">
            <a:extLst>
              <a:ext uri="{FF2B5EF4-FFF2-40B4-BE49-F238E27FC236}">
                <a16:creationId xmlns:a16="http://schemas.microsoft.com/office/drawing/2014/main" id="{8219B5B8-D6BE-4083-8F6C-E4BB31E96DF4}"/>
              </a:ext>
            </a:extLst>
          </p:cNvPr>
          <p:cNvPicPr>
            <a:picLocks noChangeAspect="1"/>
          </p:cNvPicPr>
          <p:nvPr/>
        </p:nvPicPr>
        <p:blipFill>
          <a:blip r:embed="rId2"/>
          <a:stretch>
            <a:fillRect/>
          </a:stretch>
        </p:blipFill>
        <p:spPr>
          <a:xfrm>
            <a:off x="5674290" y="124453"/>
            <a:ext cx="5984832" cy="6323972"/>
          </a:xfrm>
          <a:prstGeom prst="rect">
            <a:avLst/>
          </a:prstGeom>
        </p:spPr>
      </p:pic>
    </p:spTree>
    <p:extLst>
      <p:ext uri="{BB962C8B-B14F-4D97-AF65-F5344CB8AC3E}">
        <p14:creationId xmlns:p14="http://schemas.microsoft.com/office/powerpoint/2010/main" val="2306982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563672" y="4633021"/>
            <a:ext cx="8367386" cy="646331"/>
          </a:xfrm>
          <a:prstGeom prst="rect">
            <a:avLst/>
          </a:prstGeom>
          <a:noFill/>
        </p:spPr>
        <p:txBody>
          <a:bodyPr wrap="square" rtlCol="0">
            <a:spAutoFit/>
          </a:bodyPr>
          <a:lstStyle/>
          <a:p>
            <a:r>
              <a:rPr lang="es-CO" sz="3600" b="1" dirty="0">
                <a:solidFill>
                  <a:srgbClr val="FF0062"/>
                </a:solidFill>
                <a:latin typeface="Ubuntu" panose="020B0504030602030204" pitchFamily="34" charset="0"/>
              </a:rPr>
              <a:t>Arquitectura WEB y HTML5</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425885" y="3388290"/>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425885" y="2765925"/>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No.1</a:t>
            </a:r>
          </a:p>
        </p:txBody>
      </p:sp>
    </p:spTree>
    <p:extLst>
      <p:ext uri="{BB962C8B-B14F-4D97-AF65-F5344CB8AC3E}">
        <p14:creationId xmlns:p14="http://schemas.microsoft.com/office/powerpoint/2010/main" val="292097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355993" y="133611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ARQUITECTURA WEB</a:t>
            </a:r>
          </a:p>
        </p:txBody>
      </p:sp>
      <p:sp>
        <p:nvSpPr>
          <p:cNvPr id="6" name="Rectángulo 5">
            <a:extLst>
              <a:ext uri="{FF2B5EF4-FFF2-40B4-BE49-F238E27FC236}">
                <a16:creationId xmlns:a16="http://schemas.microsoft.com/office/drawing/2014/main" id="{638179F1-9FF9-452F-8470-509F4F43B105}"/>
              </a:ext>
            </a:extLst>
          </p:cNvPr>
          <p:cNvSpPr/>
          <p:nvPr/>
        </p:nvSpPr>
        <p:spPr>
          <a:xfrm>
            <a:off x="1455650" y="1982441"/>
            <a:ext cx="8637695" cy="4154984"/>
          </a:xfrm>
          <a:prstGeom prst="rect">
            <a:avLst/>
          </a:prstGeom>
        </p:spPr>
        <p:txBody>
          <a:bodyPr wrap="square">
            <a:spAutoFit/>
          </a:bodyPr>
          <a:lstStyle/>
          <a:p>
            <a:pPr algn="just"/>
            <a:r>
              <a:rPr lang="es-CO" sz="2400" b="1" dirty="0">
                <a:solidFill>
                  <a:schemeClr val="bg2">
                    <a:lumMod val="50000"/>
                  </a:schemeClr>
                </a:solidFill>
                <a:latin typeface="Ubuntu" panose="020B0504030602030204" pitchFamily="34" charset="0"/>
              </a:rPr>
              <a:t>Recomendaciones</a:t>
            </a:r>
            <a:r>
              <a:rPr lang="es-CO" sz="2400" dirty="0">
                <a:solidFill>
                  <a:schemeClr val="bg2">
                    <a:lumMod val="50000"/>
                  </a:schemeClr>
                </a:solidFill>
                <a:latin typeface="Ubuntu" panose="020B0504030602030204" pitchFamily="34" charset="0"/>
              </a:rPr>
              <a:t>:</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Analizar competidores.</a:t>
            </a:r>
          </a:p>
          <a:p>
            <a:pPr marL="800100" lvl="1"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Fíjate en cómo han organizado ellos la información en su web:</a:t>
            </a:r>
          </a:p>
          <a:p>
            <a:pPr marL="1257300" lvl="2"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¿Dónde muestran la información?</a:t>
            </a:r>
          </a:p>
          <a:p>
            <a:pPr marL="1257300" lvl="2"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¿Cuáles son sus categorías?</a:t>
            </a:r>
          </a:p>
          <a:p>
            <a:pPr marL="1257300" lvl="2"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¿Tienen una web fácil de navegar?</a:t>
            </a:r>
          </a:p>
          <a:p>
            <a:pPr marL="1257300" lvl="2"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¿Qué es lo que mejor hacen y qué se puede mejorar?</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Hacer un estudio de palabras clave para mejorar el posicionamiento.</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Diseñar la arquitectura de información.</a:t>
            </a:r>
          </a:p>
        </p:txBody>
      </p:sp>
    </p:spTree>
    <p:extLst>
      <p:ext uri="{BB962C8B-B14F-4D97-AF65-F5344CB8AC3E}">
        <p14:creationId xmlns:p14="http://schemas.microsoft.com/office/powerpoint/2010/main" val="54679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007347" y="1473897"/>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ARQUITECTURA DE INFORMACIÓN.</a:t>
            </a:r>
          </a:p>
        </p:txBody>
      </p:sp>
      <p:sp>
        <p:nvSpPr>
          <p:cNvPr id="6" name="Rectángulo 5">
            <a:extLst>
              <a:ext uri="{FF2B5EF4-FFF2-40B4-BE49-F238E27FC236}">
                <a16:creationId xmlns:a16="http://schemas.microsoft.com/office/drawing/2014/main" id="{638179F1-9FF9-452F-8470-509F4F43B105}"/>
              </a:ext>
            </a:extLst>
          </p:cNvPr>
          <p:cNvSpPr/>
          <p:nvPr/>
        </p:nvSpPr>
        <p:spPr>
          <a:xfrm>
            <a:off x="1337425" y="2279468"/>
            <a:ext cx="9517150" cy="2554545"/>
          </a:xfrm>
          <a:prstGeom prst="rect">
            <a:avLst/>
          </a:prstGeom>
        </p:spPr>
        <p:txBody>
          <a:bodyPr wrap="square">
            <a:spAutoFit/>
          </a:bodyPr>
          <a:lstStyle/>
          <a:p>
            <a:pPr algn="just"/>
            <a:r>
              <a:rPr lang="es-CO" sz="3200" b="1" dirty="0">
                <a:solidFill>
                  <a:schemeClr val="bg2">
                    <a:lumMod val="50000"/>
                  </a:schemeClr>
                </a:solidFill>
                <a:latin typeface="Ubuntu" panose="020B0504030602030204" pitchFamily="34" charset="0"/>
              </a:rPr>
              <a:t>Nomenclatura de las </a:t>
            </a:r>
            <a:r>
              <a:rPr lang="es-CO" sz="3200" b="1" dirty="0" err="1">
                <a:solidFill>
                  <a:schemeClr val="bg2">
                    <a:lumMod val="50000"/>
                  </a:schemeClr>
                </a:solidFill>
                <a:latin typeface="Ubuntu" panose="020B0504030602030204" pitchFamily="34" charset="0"/>
              </a:rPr>
              <a:t>urls</a:t>
            </a:r>
            <a:r>
              <a:rPr lang="es-CO" sz="3200" dirty="0">
                <a:solidFill>
                  <a:schemeClr val="bg2">
                    <a:lumMod val="50000"/>
                  </a:schemeClr>
                </a:solidFill>
                <a:latin typeface="Ubuntu" panose="020B0504030602030204" pitchFamily="34" charset="0"/>
              </a:rPr>
              <a:t>: Una URL es la versión en texto para sustituir a las direcciones IP de modo que sea a la vez legible para las personas y para los computadores para poder comunicarse con los servidores.</a:t>
            </a:r>
          </a:p>
        </p:txBody>
      </p:sp>
    </p:spTree>
    <p:extLst>
      <p:ext uri="{BB962C8B-B14F-4D97-AF65-F5344CB8AC3E}">
        <p14:creationId xmlns:p14="http://schemas.microsoft.com/office/powerpoint/2010/main" val="78673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38179F1-9FF9-452F-8470-509F4F43B105}"/>
              </a:ext>
            </a:extLst>
          </p:cNvPr>
          <p:cNvSpPr/>
          <p:nvPr/>
        </p:nvSpPr>
        <p:spPr>
          <a:xfrm>
            <a:off x="1337425" y="1359703"/>
            <a:ext cx="9517150" cy="461665"/>
          </a:xfrm>
          <a:prstGeom prst="rect">
            <a:avLst/>
          </a:prstGeom>
        </p:spPr>
        <p:txBody>
          <a:bodyPr wrap="square">
            <a:spAutoFit/>
          </a:bodyPr>
          <a:lstStyle/>
          <a:p>
            <a:pPr algn="just"/>
            <a:r>
              <a:rPr lang="es-CO" sz="2400" b="1" dirty="0">
                <a:solidFill>
                  <a:schemeClr val="bg2">
                    <a:lumMod val="50000"/>
                  </a:schemeClr>
                </a:solidFill>
                <a:latin typeface="Ubuntu" panose="020B0504030602030204" pitchFamily="34" charset="0"/>
              </a:rPr>
              <a:t>Nomenclatura de las </a:t>
            </a:r>
            <a:r>
              <a:rPr lang="es-CO" sz="2400" b="1" dirty="0" err="1">
                <a:solidFill>
                  <a:schemeClr val="bg2">
                    <a:lumMod val="50000"/>
                  </a:schemeClr>
                </a:solidFill>
                <a:latin typeface="Ubuntu" panose="020B0504030602030204" pitchFamily="34" charset="0"/>
              </a:rPr>
              <a:t>urls</a:t>
            </a:r>
            <a:r>
              <a:rPr lang="es-CO" sz="2400" dirty="0">
                <a:solidFill>
                  <a:schemeClr val="bg2">
                    <a:lumMod val="50000"/>
                  </a:schemeClr>
                </a:solidFill>
                <a:latin typeface="Ubuntu" panose="020B0504030602030204" pitchFamily="34" charset="0"/>
              </a:rPr>
              <a:t>:</a:t>
            </a:r>
          </a:p>
        </p:txBody>
      </p:sp>
      <p:pic>
        <p:nvPicPr>
          <p:cNvPr id="2050" name="Picture 2" descr="anatomiadeunaurl (1)">
            <a:extLst>
              <a:ext uri="{FF2B5EF4-FFF2-40B4-BE49-F238E27FC236}">
                <a16:creationId xmlns:a16="http://schemas.microsoft.com/office/drawing/2014/main" id="{F4487C3D-34FF-49AF-B4F0-840B5A1F8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908"/>
          <a:stretch/>
        </p:blipFill>
        <p:spPr bwMode="auto">
          <a:xfrm>
            <a:off x="587718" y="2079321"/>
            <a:ext cx="11362114" cy="477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20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38179F1-9FF9-452F-8470-509F4F43B105}"/>
              </a:ext>
            </a:extLst>
          </p:cNvPr>
          <p:cNvSpPr/>
          <p:nvPr/>
        </p:nvSpPr>
        <p:spPr>
          <a:xfrm>
            <a:off x="1337425" y="2279468"/>
            <a:ext cx="9517150" cy="3416320"/>
          </a:xfrm>
          <a:prstGeom prst="rect">
            <a:avLst/>
          </a:prstGeom>
        </p:spPr>
        <p:txBody>
          <a:bodyPr wrap="square">
            <a:spAutoFit/>
          </a:bodyPr>
          <a:lstStyle/>
          <a:p>
            <a:pPr algn="just"/>
            <a:r>
              <a:rPr lang="es-CO" sz="2400" b="1" dirty="0">
                <a:solidFill>
                  <a:schemeClr val="bg2">
                    <a:lumMod val="50000"/>
                  </a:schemeClr>
                </a:solidFill>
                <a:latin typeface="Ubuntu" panose="020B0504030602030204" pitchFamily="34" charset="0"/>
              </a:rPr>
              <a:t>Ejemplos</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dominio.com/titulo-entrada</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dominio.com/</a:t>
            </a:r>
            <a:r>
              <a:rPr lang="es-CO" sz="2400" dirty="0" err="1">
                <a:solidFill>
                  <a:schemeClr val="bg2">
                    <a:lumMod val="50000"/>
                  </a:schemeClr>
                </a:solidFill>
                <a:latin typeface="Ubuntu" panose="020B0504030602030204" pitchFamily="34" charset="0"/>
              </a:rPr>
              <a:t>categoria</a:t>
            </a:r>
            <a:r>
              <a:rPr lang="es-CO" sz="2400" dirty="0">
                <a:solidFill>
                  <a:schemeClr val="bg2">
                    <a:lumMod val="50000"/>
                  </a:schemeClr>
                </a:solidFill>
                <a:latin typeface="Ubuntu" panose="020B0504030602030204" pitchFamily="34" charset="0"/>
              </a:rPr>
              <a:t>/nombre-de-pagina</a:t>
            </a:r>
          </a:p>
          <a:p>
            <a:pPr marL="342900" indent="-342900" algn="just">
              <a:buFont typeface="Arial" panose="020B0604020202020204" pitchFamily="34" charset="0"/>
              <a:buChar char="•"/>
            </a:pPr>
            <a:r>
              <a:rPr lang="es-CO" sz="2400" dirty="0">
                <a:solidFill>
                  <a:schemeClr val="bg2">
                    <a:lumMod val="50000"/>
                  </a:schemeClr>
                </a:solidFill>
                <a:latin typeface="Ubuntu" panose="020B0504030602030204" pitchFamily="34" charset="0"/>
              </a:rPr>
              <a:t>dominio.com/producto/marca-producto</a:t>
            </a:r>
          </a:p>
          <a:p>
            <a:pPr marL="342900" indent="-342900" algn="just">
              <a:buFont typeface="Arial" panose="020B0604020202020204" pitchFamily="34" charset="0"/>
              <a:buChar char="•"/>
            </a:pPr>
            <a:r>
              <a:rPr lang="es-CO" sz="2400" b="1" dirty="0">
                <a:solidFill>
                  <a:srgbClr val="800000"/>
                </a:solidFill>
                <a:latin typeface="Ubuntu" panose="020B0504030602030204" pitchFamily="34" charset="0"/>
              </a:rPr>
              <a:t>www.compraripadbarato.com</a:t>
            </a:r>
          </a:p>
          <a:p>
            <a:pPr marL="342900" indent="-342900" algn="just">
              <a:buFont typeface="Arial" panose="020B0604020202020204" pitchFamily="34" charset="0"/>
              <a:buChar char="•"/>
            </a:pPr>
            <a:r>
              <a:rPr lang="es-CO" sz="2400" b="1" dirty="0">
                <a:solidFill>
                  <a:srgbClr val="800000"/>
                </a:solidFill>
                <a:latin typeface="Ubuntu" panose="020B0504030602030204" pitchFamily="34" charset="0"/>
              </a:rPr>
              <a:t>www.conseguirdinerorapido.com</a:t>
            </a:r>
          </a:p>
          <a:p>
            <a:pPr marL="342900" indent="-342900" algn="just">
              <a:buFont typeface="Arial" panose="020B0604020202020204" pitchFamily="34" charset="0"/>
              <a:buChar char="•"/>
            </a:pPr>
            <a:r>
              <a:rPr lang="es-CO" sz="2400" b="1" dirty="0">
                <a:solidFill>
                  <a:schemeClr val="accent6">
                    <a:lumMod val="50000"/>
                  </a:schemeClr>
                </a:solidFill>
                <a:latin typeface="Ubuntu" panose="020B0504030602030204" pitchFamily="34" charset="0"/>
              </a:rPr>
              <a:t>MAL: www.ejemplo.com/ficha_de_un_producto.html</a:t>
            </a:r>
          </a:p>
          <a:p>
            <a:pPr marL="342900" indent="-342900" algn="just">
              <a:buFont typeface="Arial" panose="020B0604020202020204" pitchFamily="34" charset="0"/>
              <a:buChar char="•"/>
            </a:pPr>
            <a:r>
              <a:rPr lang="es-CO" sz="2400" b="1" dirty="0">
                <a:solidFill>
                  <a:schemeClr val="accent6">
                    <a:lumMod val="50000"/>
                  </a:schemeClr>
                </a:solidFill>
                <a:latin typeface="Ubuntu" panose="020B0504030602030204" pitchFamily="34" charset="0"/>
              </a:rPr>
              <a:t>MAL: www.ejemplo.com/ficha+de+un+producto.html</a:t>
            </a:r>
          </a:p>
          <a:p>
            <a:pPr marL="342900" indent="-342900" algn="just">
              <a:buFont typeface="Arial" panose="020B0604020202020204" pitchFamily="34" charset="0"/>
              <a:buChar char="•"/>
            </a:pPr>
            <a:r>
              <a:rPr lang="es-CO" sz="2400" b="1" dirty="0">
                <a:solidFill>
                  <a:schemeClr val="accent6">
                    <a:lumMod val="50000"/>
                  </a:schemeClr>
                </a:solidFill>
                <a:latin typeface="Ubuntu" panose="020B0504030602030204" pitchFamily="34" charset="0"/>
              </a:rPr>
              <a:t>BIEN: www.ejemplo.com/ficha-de-un-producto/</a:t>
            </a:r>
          </a:p>
        </p:txBody>
      </p:sp>
      <p:pic>
        <p:nvPicPr>
          <p:cNvPr id="3076" name="Picture 4" descr="Vector Transparente PNG Y SVG De Etiqueta Volteada">
            <a:extLst>
              <a:ext uri="{FF2B5EF4-FFF2-40B4-BE49-F238E27FC236}">
                <a16:creationId xmlns:a16="http://schemas.microsoft.com/office/drawing/2014/main" id="{66FCFA45-5344-4AA0-B478-C939C78D4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7402" y="1948032"/>
            <a:ext cx="3747173" cy="2647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3A763B4-075B-4684-A9E5-BCA4C8DB03F9}"/>
              </a:ext>
            </a:extLst>
          </p:cNvPr>
          <p:cNvSpPr/>
          <p:nvPr/>
        </p:nvSpPr>
        <p:spPr>
          <a:xfrm>
            <a:off x="8112787" y="2534908"/>
            <a:ext cx="2542784" cy="1477328"/>
          </a:xfrm>
          <a:prstGeom prst="rect">
            <a:avLst/>
          </a:prstGeom>
        </p:spPr>
        <p:txBody>
          <a:bodyPr wrap="square">
            <a:spAutoFit/>
          </a:bodyPr>
          <a:lstStyle/>
          <a:p>
            <a:pPr algn="just"/>
            <a:r>
              <a:rPr lang="es-CO" b="1" dirty="0">
                <a:solidFill>
                  <a:srgbClr val="121416"/>
                </a:solidFill>
                <a:latin typeface="SneakRegular"/>
              </a:rPr>
              <a:t>Estos dos ejemplos son dominios demasiado orientados al SEO. (Optimización motores de búsqueda)</a:t>
            </a:r>
            <a:endParaRPr lang="es-CO" b="1" dirty="0"/>
          </a:p>
        </p:txBody>
      </p:sp>
      <p:sp>
        <p:nvSpPr>
          <p:cNvPr id="3" name="Flecha: hacia abajo 2">
            <a:extLst>
              <a:ext uri="{FF2B5EF4-FFF2-40B4-BE49-F238E27FC236}">
                <a16:creationId xmlns:a16="http://schemas.microsoft.com/office/drawing/2014/main" id="{0D5C311A-C4D5-448D-B34E-3A218BCFCEEF}"/>
              </a:ext>
            </a:extLst>
          </p:cNvPr>
          <p:cNvSpPr/>
          <p:nvPr/>
        </p:nvSpPr>
        <p:spPr>
          <a:xfrm rot="3760773">
            <a:off x="7128997" y="3468316"/>
            <a:ext cx="413359" cy="10878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86717083-D849-4EC8-8643-C4BC71A82B83}"/>
              </a:ext>
            </a:extLst>
          </p:cNvPr>
          <p:cNvSpPr/>
          <p:nvPr/>
        </p:nvSpPr>
        <p:spPr>
          <a:xfrm>
            <a:off x="1337425" y="1486367"/>
            <a:ext cx="3906839" cy="461665"/>
          </a:xfrm>
          <a:prstGeom prst="rect">
            <a:avLst/>
          </a:prstGeom>
        </p:spPr>
        <p:txBody>
          <a:bodyPr wrap="none">
            <a:spAutoFit/>
          </a:bodyPr>
          <a:lstStyle/>
          <a:p>
            <a:pPr algn="just"/>
            <a:r>
              <a:rPr lang="es-CO" sz="2400" b="1" dirty="0">
                <a:solidFill>
                  <a:schemeClr val="bg2">
                    <a:lumMod val="50000"/>
                  </a:schemeClr>
                </a:solidFill>
                <a:latin typeface="Ubuntu" panose="020B0504030602030204" pitchFamily="34" charset="0"/>
              </a:rPr>
              <a:t>Nomenclatura de las </a:t>
            </a:r>
            <a:r>
              <a:rPr lang="es-CO" sz="2400" b="1" dirty="0" err="1">
                <a:solidFill>
                  <a:schemeClr val="bg2">
                    <a:lumMod val="50000"/>
                  </a:schemeClr>
                </a:solidFill>
                <a:latin typeface="Ubuntu" panose="020B0504030602030204" pitchFamily="34" charset="0"/>
              </a:rPr>
              <a:t>urls</a:t>
            </a:r>
            <a:r>
              <a:rPr lang="es-CO" sz="2400" b="1"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51227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069977" y="1262711"/>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ARQUITECTURA DE INFORMACIÓN.</a:t>
            </a:r>
          </a:p>
        </p:txBody>
      </p:sp>
      <p:sp>
        <p:nvSpPr>
          <p:cNvPr id="6" name="Rectángulo 5">
            <a:extLst>
              <a:ext uri="{FF2B5EF4-FFF2-40B4-BE49-F238E27FC236}">
                <a16:creationId xmlns:a16="http://schemas.microsoft.com/office/drawing/2014/main" id="{638179F1-9FF9-452F-8470-509F4F43B105}"/>
              </a:ext>
            </a:extLst>
          </p:cNvPr>
          <p:cNvSpPr/>
          <p:nvPr/>
        </p:nvSpPr>
        <p:spPr>
          <a:xfrm>
            <a:off x="1337425" y="1999265"/>
            <a:ext cx="9517150" cy="2308324"/>
          </a:xfrm>
          <a:prstGeom prst="rect">
            <a:avLst/>
          </a:prstGeom>
        </p:spPr>
        <p:txBody>
          <a:bodyPr wrap="square">
            <a:spAutoFit/>
          </a:bodyPr>
          <a:lstStyle/>
          <a:p>
            <a:pPr algn="just"/>
            <a:r>
              <a:rPr lang="es-CO" sz="2400" b="1" dirty="0">
                <a:solidFill>
                  <a:schemeClr val="bg2">
                    <a:lumMod val="50000"/>
                  </a:schemeClr>
                </a:solidFill>
                <a:latin typeface="Ubuntu" panose="020B0504030602030204" pitchFamily="34" charset="0"/>
              </a:rPr>
              <a:t>Protocolo: </a:t>
            </a:r>
            <a:r>
              <a:rPr lang="es-CO" sz="2400" dirty="0">
                <a:solidFill>
                  <a:schemeClr val="bg2">
                    <a:lumMod val="50000"/>
                  </a:schemeClr>
                </a:solidFill>
                <a:latin typeface="Ubuntu" panose="020B0504030602030204" pitchFamily="34" charset="0"/>
              </a:rPr>
              <a:t>Existen dos tipos de protocolos básicos:</a:t>
            </a:r>
          </a:p>
          <a:p>
            <a:pPr marL="342900" indent="-342900" algn="just">
              <a:buFont typeface="Arial" panose="020B0604020202020204" pitchFamily="34" charset="0"/>
              <a:buChar char="•"/>
            </a:pPr>
            <a:r>
              <a:rPr lang="es-CO" sz="2400" b="1" dirty="0">
                <a:solidFill>
                  <a:schemeClr val="bg2">
                    <a:lumMod val="50000"/>
                  </a:schemeClr>
                </a:solidFill>
                <a:latin typeface="Ubuntu" panose="020B0504030602030204" pitchFamily="34" charset="0"/>
              </a:rPr>
              <a:t>http</a:t>
            </a:r>
            <a:r>
              <a:rPr lang="es-CO" sz="2400" dirty="0">
                <a:solidFill>
                  <a:schemeClr val="bg2">
                    <a:lumMod val="50000"/>
                  </a:schemeClr>
                </a:solidFill>
                <a:latin typeface="Ubuntu" panose="020B0504030602030204" pitchFamily="34" charset="0"/>
              </a:rPr>
              <a:t>: Es el protocolo básico por el que se rigen la gran mayoría de las páginas en servidores WWW.</a:t>
            </a:r>
          </a:p>
          <a:p>
            <a:pPr marL="342900" indent="-342900" algn="just">
              <a:buFont typeface="Arial" panose="020B0604020202020204" pitchFamily="34" charset="0"/>
              <a:buChar char="•"/>
            </a:pPr>
            <a:r>
              <a:rPr lang="es-CO" sz="2400" b="1" dirty="0">
                <a:solidFill>
                  <a:schemeClr val="bg2">
                    <a:lumMod val="50000"/>
                  </a:schemeClr>
                </a:solidFill>
                <a:latin typeface="Ubuntu" panose="020B0504030602030204" pitchFamily="34" charset="0"/>
              </a:rPr>
              <a:t>https</a:t>
            </a:r>
            <a:r>
              <a:rPr lang="es-CO" sz="2400" dirty="0">
                <a:solidFill>
                  <a:schemeClr val="bg2">
                    <a:lumMod val="50000"/>
                  </a:schemeClr>
                </a:solidFill>
                <a:latin typeface="Ubuntu" panose="020B0504030602030204" pitchFamily="34" charset="0"/>
              </a:rPr>
              <a:t>: Es el protocolo, de seguridad. Este tipo de protocolo se usa para proteger datos del usuario como números de tarjetas de créditos o datos personales.</a:t>
            </a:r>
          </a:p>
        </p:txBody>
      </p:sp>
      <p:pic>
        <p:nvPicPr>
          <p:cNvPr id="5122" name="Picture 2" descr="Qué es el protocolo HTTPS y que ventajas aporta en tu web?">
            <a:extLst>
              <a:ext uri="{FF2B5EF4-FFF2-40B4-BE49-F238E27FC236}">
                <a16:creationId xmlns:a16="http://schemas.microsoft.com/office/drawing/2014/main" id="{8D3F11E7-A6EC-4E39-9ECA-498E389FA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1" y="4785996"/>
            <a:ext cx="4554972" cy="21101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E6F0C0E6-C8D9-44DF-AEBA-E5B6AC9453B8}"/>
              </a:ext>
            </a:extLst>
          </p:cNvPr>
          <p:cNvPicPr>
            <a:picLocks noChangeAspect="1"/>
          </p:cNvPicPr>
          <p:nvPr/>
        </p:nvPicPr>
        <p:blipFill>
          <a:blip r:embed="rId3"/>
          <a:stretch>
            <a:fillRect/>
          </a:stretch>
        </p:blipFill>
        <p:spPr>
          <a:xfrm>
            <a:off x="6596724" y="4397812"/>
            <a:ext cx="3805915" cy="1993003"/>
          </a:xfrm>
          <a:prstGeom prst="rect">
            <a:avLst/>
          </a:prstGeom>
        </p:spPr>
      </p:pic>
    </p:spTree>
    <p:extLst>
      <p:ext uri="{BB962C8B-B14F-4D97-AF65-F5344CB8AC3E}">
        <p14:creationId xmlns:p14="http://schemas.microsoft.com/office/powerpoint/2010/main" val="231544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1512373" y="1326208"/>
            <a:ext cx="6627963" cy="461665"/>
          </a:xfrm>
          <a:prstGeom prst="rect">
            <a:avLst/>
          </a:prstGeom>
          <a:noFill/>
        </p:spPr>
        <p:txBody>
          <a:bodyPr wrap="square" rtlCol="0">
            <a:spAutoFit/>
          </a:bodyPr>
          <a:lstStyle/>
          <a:p>
            <a:r>
              <a:rPr lang="es-ES" sz="2400" b="1" dirty="0">
                <a:solidFill>
                  <a:schemeClr val="bg2">
                    <a:lumMod val="50000"/>
                  </a:schemeClr>
                </a:solidFill>
                <a:latin typeface="Ubuntu" panose="020B0504030602030204" pitchFamily="34" charset="0"/>
              </a:rPr>
              <a:t>Hosting</a:t>
            </a:r>
            <a:endParaRPr lang="es-ES" sz="1599" dirty="0">
              <a:solidFill>
                <a:srgbClr val="C00000"/>
              </a:solidFill>
              <a:latin typeface="Akzidenz-Grotesk BQ Extra Bold"/>
              <a:cs typeface="Akzidenz-Grotesk BQ Extra Bold"/>
            </a:endParaRPr>
          </a:p>
        </p:txBody>
      </p:sp>
      <p:sp>
        <p:nvSpPr>
          <p:cNvPr id="4" name="AutoShape 2" descr="Resultado de imagen para sistemas de informacion"/>
          <p:cNvSpPr>
            <a:spLocks noChangeAspect="1" noChangeArrowheads="1"/>
          </p:cNvSpPr>
          <p:nvPr/>
        </p:nvSpPr>
        <p:spPr bwMode="auto">
          <a:xfrm>
            <a:off x="212881" y="-192438"/>
            <a:ext cx="406024" cy="406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s-CO" sz="2398"/>
          </a:p>
        </p:txBody>
      </p:sp>
      <p:sp>
        <p:nvSpPr>
          <p:cNvPr id="5" name="Rectángulo 4"/>
          <p:cNvSpPr/>
          <p:nvPr/>
        </p:nvSpPr>
        <p:spPr>
          <a:xfrm>
            <a:off x="1653436" y="1787873"/>
            <a:ext cx="9980281" cy="1199367"/>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El hosting es el espacio físico donde se van a almacenar los archivos que conforman su web, sus correos electrónicos y la información que se considere necesaria (Fotos, videos, archivos, bases de datos…).</a:t>
            </a:r>
          </a:p>
        </p:txBody>
      </p:sp>
      <p:pic>
        <p:nvPicPr>
          <p:cNvPr id="3" name="Imagen 2">
            <a:extLst>
              <a:ext uri="{FF2B5EF4-FFF2-40B4-BE49-F238E27FC236}">
                <a16:creationId xmlns:a16="http://schemas.microsoft.com/office/drawing/2014/main" id="{0A17E133-A53A-49A6-8493-56D4E2F11378}"/>
              </a:ext>
            </a:extLst>
          </p:cNvPr>
          <p:cNvPicPr>
            <a:picLocks noChangeAspect="1"/>
          </p:cNvPicPr>
          <p:nvPr/>
        </p:nvPicPr>
        <p:blipFill>
          <a:blip r:embed="rId2"/>
          <a:stretch>
            <a:fillRect/>
          </a:stretch>
        </p:blipFill>
        <p:spPr>
          <a:xfrm>
            <a:off x="2649255" y="3163939"/>
            <a:ext cx="5661447" cy="3149180"/>
          </a:xfrm>
          <a:prstGeom prst="rect">
            <a:avLst/>
          </a:prstGeom>
        </p:spPr>
      </p:pic>
    </p:spTree>
    <p:extLst>
      <p:ext uri="{BB962C8B-B14F-4D97-AF65-F5344CB8AC3E}">
        <p14:creationId xmlns:p14="http://schemas.microsoft.com/office/powerpoint/2010/main" val="69842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1782054" y="1285901"/>
            <a:ext cx="5725873" cy="461665"/>
          </a:xfrm>
          <a:prstGeom prst="rect">
            <a:avLst/>
          </a:prstGeom>
          <a:noFill/>
        </p:spPr>
        <p:txBody>
          <a:bodyPr wrap="square" rtlCol="0">
            <a:spAutoFit/>
          </a:bodyPr>
          <a:lstStyle/>
          <a:p>
            <a:r>
              <a:rPr lang="es-ES" sz="2400" b="1" dirty="0">
                <a:solidFill>
                  <a:schemeClr val="bg2">
                    <a:lumMod val="50000"/>
                  </a:schemeClr>
                </a:solidFill>
                <a:latin typeface="Ubuntu" panose="020B0504030602030204" pitchFamily="34" charset="0"/>
              </a:rPr>
              <a:t>Cloud (Almacenamiento en la nube)</a:t>
            </a:r>
            <a:endParaRPr lang="es-ES" sz="1599" dirty="0">
              <a:solidFill>
                <a:srgbClr val="C00000"/>
              </a:solidFill>
              <a:latin typeface="Akzidenz-Grotesk BQ Extra Bold"/>
              <a:cs typeface="Akzidenz-Grotesk BQ Extra Bold"/>
            </a:endParaRPr>
          </a:p>
        </p:txBody>
      </p:sp>
      <p:sp>
        <p:nvSpPr>
          <p:cNvPr id="4" name="AutoShape 2" descr="Resultado de imagen para sistemas de informacion"/>
          <p:cNvSpPr>
            <a:spLocks noChangeAspect="1" noChangeArrowheads="1"/>
          </p:cNvSpPr>
          <p:nvPr/>
        </p:nvSpPr>
        <p:spPr bwMode="auto">
          <a:xfrm>
            <a:off x="212881" y="-192438"/>
            <a:ext cx="406024" cy="4060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s-CO" sz="2398"/>
          </a:p>
        </p:txBody>
      </p:sp>
      <p:sp>
        <p:nvSpPr>
          <p:cNvPr id="5" name="Rectángulo 4"/>
          <p:cNvSpPr/>
          <p:nvPr/>
        </p:nvSpPr>
        <p:spPr>
          <a:xfrm>
            <a:off x="1350525" y="2155779"/>
            <a:ext cx="7006386" cy="3416320"/>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Almacenamiento en la nube (Cloud Storage) es un modelo de servicio en el cual los datos de un sistema de cómputo se almacenan, se administran, y se respaldan de forma remota, en servidores que están en la nube y que son administrados por un proveedor del servicio.</a:t>
            </a:r>
          </a:p>
          <a:p>
            <a:pPr algn="just"/>
            <a:endParaRPr lang="es-CO" sz="2400" dirty="0">
              <a:solidFill>
                <a:schemeClr val="bg2">
                  <a:lumMod val="50000"/>
                </a:schemeClr>
              </a:solidFill>
              <a:latin typeface="Ubuntu" panose="020B0504030602030204" pitchFamily="34" charset="0"/>
            </a:endParaRPr>
          </a:p>
          <a:p>
            <a:pPr algn="just"/>
            <a:r>
              <a:rPr lang="es-CO" sz="2400" dirty="0">
                <a:solidFill>
                  <a:schemeClr val="bg2">
                    <a:lumMod val="50000"/>
                  </a:schemeClr>
                </a:solidFill>
                <a:latin typeface="Ubuntu" panose="020B0504030602030204" pitchFamily="34" charset="0"/>
              </a:rPr>
              <a:t>Estos datos se ponen a disposición de los usuarios a través de una red, como Internet.</a:t>
            </a:r>
          </a:p>
        </p:txBody>
      </p:sp>
      <p:pic>
        <p:nvPicPr>
          <p:cNvPr id="7170" name="Picture 2" descr="http://d3eh3ao2txb281.cloudfront.net/uploads/new/image/1194/thumb400_noticia-cloud-computing-compracloud-hosting-platfor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927" y="1961398"/>
            <a:ext cx="5075301" cy="380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304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965</TotalTime>
  <Words>1335</Words>
  <Application>Microsoft Office PowerPoint</Application>
  <PresentationFormat>Panorámica</PresentationFormat>
  <Paragraphs>125</Paragraphs>
  <Slides>28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Akzidenz-Grotesk BQ Extra Bold</vt:lpstr>
      <vt:lpstr>Ubuntu</vt:lpstr>
      <vt:lpstr>Calibri</vt:lpstr>
      <vt:lpstr>SneakRegular</vt:lpstr>
      <vt:lpstr>Calibri Light</vt:lpstr>
      <vt:lpstr>Arial</vt:lpstr>
      <vt:lpstr>Vani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147</cp:revision>
  <dcterms:created xsi:type="dcterms:W3CDTF">2021-04-09T17:18:33Z</dcterms:created>
  <dcterms:modified xsi:type="dcterms:W3CDTF">2021-10-27T20:35:20Z</dcterms:modified>
</cp:coreProperties>
</file>